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24384000" cy="13716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Helvetica Neue" panose="020B0604020202020204" charset="0"/>
      <p:regular r:id="rId39"/>
      <p:bold r:id="rId40"/>
      <p:italic r:id="rId41"/>
      <p:boldItalic r:id="rId42"/>
    </p:embeddedFont>
    <p:embeddedFont>
      <p:font typeface="Montserrat" panose="00000500000000000000" pitchFamily="2" charset="-52"/>
      <p:regular r:id="rId43"/>
      <p:bold r:id="rId44"/>
      <p:italic r:id="rId45"/>
      <p:boldItalic r:id="rId46"/>
    </p:embeddedFont>
    <p:embeddedFont>
      <p:font typeface="Montserrat Medium" panose="00000600000000000000" pitchFamily="2" charset="-52"/>
      <p:regular r:id="rId47"/>
      <p:bold r:id="rId48"/>
      <p:italic r:id="rId49"/>
      <p:boldItalic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Oswald" panose="00000500000000000000" pitchFamily="2" charset="-52"/>
      <p:regular r:id="rId55"/>
      <p:bold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54b6330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gf54b6330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1518116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101518116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5181167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1015181167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15181167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015181167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1518116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101518116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1518116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g101518116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0a9cd241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100a9cd241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5181167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015181167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0a9cd2418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g100a9cd2418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151811679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g10151811679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151811679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10151811679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15181167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1015181167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15181167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g1015181167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0151811679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g10151811679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151811679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g10151811679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51811679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g10151811679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151811679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g10151811679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151811679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g10151811679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151811679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g10151811679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151811679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10151811679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015181167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1015181167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151811679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10151811679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15181167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g1015181167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9f5d3888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ge9f5d3888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f536b2d54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gdf536b2d54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1518116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g101518116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15181167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g1015181167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15181167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g1015181167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15181167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1015181167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15181167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g1015181167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15181167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g1015181167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3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4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>
            <a:spLocks noGrp="1"/>
          </p:cNvSpPr>
          <p:nvPr>
            <p:ph type="pic" idx="2"/>
          </p:nvPr>
        </p:nvSpPr>
        <p:spPr>
          <a:xfrm>
            <a:off x="-1511300" y="-3721100"/>
            <a:ext cx="28511501" cy="1903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 УКР">
  <p:cSld name="TITLE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691800" y="3212851"/>
            <a:ext cx="23364900" cy="2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9600"/>
              <a:buFont typeface="Oswald"/>
              <a:buNone/>
              <a:defRPr sz="96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22593221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5549" y="6618600"/>
            <a:ext cx="8892919" cy="290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726" y="10972349"/>
            <a:ext cx="4573450" cy="14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65976" y="11230301"/>
            <a:ext cx="2922502" cy="91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2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2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>
            <a:spLocks noGrp="1"/>
          </p:cNvSpPr>
          <p:nvPr>
            <p:ph type="pic" idx="2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1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1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ий слайд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subTitle" idx="1"/>
          </p:nvPr>
        </p:nvSpPr>
        <p:spPr>
          <a:xfrm>
            <a:off x="389950" y="186655"/>
            <a:ext cx="227214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400"/>
              <a:buFont typeface="Oswald"/>
              <a:buNone/>
              <a:defRPr sz="74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ldNum" idx="12"/>
          </p:nvPr>
        </p:nvSpPr>
        <p:spPr>
          <a:xfrm>
            <a:off x="22593221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30" title="123 грн"/>
          <p:cNvSpPr txBox="1">
            <a:spLocks noGrp="1"/>
          </p:cNvSpPr>
          <p:nvPr>
            <p:ph type="subTitle" idx="2"/>
          </p:nvPr>
        </p:nvSpPr>
        <p:spPr>
          <a:xfrm>
            <a:off x="3924800" y="4350350"/>
            <a:ext cx="6556800" cy="25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400"/>
              <a:buFont typeface="Oswald"/>
              <a:buNone/>
              <a:defRPr sz="74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0" title="123 грн"/>
          <p:cNvSpPr txBox="1">
            <a:spLocks noGrp="1"/>
          </p:cNvSpPr>
          <p:nvPr>
            <p:ph type="subTitle" idx="3"/>
          </p:nvPr>
        </p:nvSpPr>
        <p:spPr>
          <a:xfrm>
            <a:off x="3924800" y="8842150"/>
            <a:ext cx="8035800" cy="1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8" name="Google Shape;158;p30" title="123 грн"/>
          <p:cNvSpPr txBox="1">
            <a:spLocks noGrp="1"/>
          </p:cNvSpPr>
          <p:nvPr>
            <p:ph type="subTitle" idx="4"/>
          </p:nvPr>
        </p:nvSpPr>
        <p:spPr>
          <a:xfrm>
            <a:off x="13972350" y="4350350"/>
            <a:ext cx="6556800" cy="25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400"/>
              <a:buFont typeface="Oswald"/>
              <a:buNone/>
              <a:defRPr sz="74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0" title="123 грн"/>
          <p:cNvSpPr txBox="1">
            <a:spLocks noGrp="1"/>
          </p:cNvSpPr>
          <p:nvPr>
            <p:ph type="subTitle" idx="5"/>
          </p:nvPr>
        </p:nvSpPr>
        <p:spPr>
          <a:xfrm>
            <a:off x="13972350" y="8842150"/>
            <a:ext cx="8035800" cy="1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628700"/>
            <a:ext cx="24384002" cy="20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1676400" y="4976798"/>
            <a:ext cx="21031200" cy="42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400"/>
              <a:buFont typeface="Montserrat"/>
              <a:buNone/>
              <a:defRPr sz="74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5562" y="1925774"/>
            <a:ext cx="4639321" cy="1539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>
            <a:spLocks noGrp="1"/>
          </p:cNvSpPr>
          <p:nvPr>
            <p:ph type="pic" idx="2"/>
          </p:nvPr>
        </p:nvSpPr>
        <p:spPr>
          <a:xfrm>
            <a:off x="-431800" y="-4038600"/>
            <a:ext cx="29463999" cy="18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63400" y="14553498"/>
            <a:ext cx="4377131" cy="2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2"/>
          <p:cNvSpPr>
            <a:spLocks noGrp="1"/>
          </p:cNvSpPr>
          <p:nvPr>
            <p:ph type="pic" idx="2"/>
          </p:nvPr>
        </p:nvSpPr>
        <p:spPr>
          <a:xfrm>
            <a:off x="1370706" y="2939972"/>
            <a:ext cx="21657000" cy="7517400"/>
          </a:xfrm>
          <a:prstGeom prst="rect">
            <a:avLst/>
          </a:prstGeom>
          <a:solidFill>
            <a:srgbClr val="92C1E9">
              <a:alpha val="40000"/>
            </a:srgbClr>
          </a:solidFill>
          <a:ln>
            <a:noFill/>
          </a:ln>
        </p:spPr>
      </p:sp>
      <p:sp>
        <p:nvSpPr>
          <p:cNvPr id="167" name="Google Shape;167;p32"/>
          <p:cNvSpPr>
            <a:spLocks noGrp="1"/>
          </p:cNvSpPr>
          <p:nvPr>
            <p:ph type="pic" idx="3"/>
          </p:nvPr>
        </p:nvSpPr>
        <p:spPr>
          <a:xfrm>
            <a:off x="1370706" y="11145974"/>
            <a:ext cx="1235400" cy="12354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2"/>
          <p:cNvSpPr txBox="1">
            <a:spLocks noGrp="1"/>
          </p:cNvSpPr>
          <p:nvPr>
            <p:ph type="body" idx="1"/>
          </p:nvPr>
        </p:nvSpPr>
        <p:spPr>
          <a:xfrm>
            <a:off x="2983616" y="11130878"/>
            <a:ext cx="5026800" cy="550200"/>
          </a:xfrm>
          <a:prstGeom prst="rect">
            <a:avLst/>
          </a:prstGeom>
          <a:solidFill>
            <a:srgbClr val="EBE7F3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26AAD"/>
              </a:buClr>
              <a:buSzPts val="3200"/>
              <a:buChar char="•"/>
              <a:defRPr sz="3200" b="1" i="0">
                <a:solidFill>
                  <a:srgbClr val="826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4"/>
          </p:nvPr>
        </p:nvSpPr>
        <p:spPr>
          <a:xfrm>
            <a:off x="2984260" y="11734292"/>
            <a:ext cx="5026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>
            <a:spLocks noGrp="1"/>
          </p:cNvSpPr>
          <p:nvPr>
            <p:ph type="pic" idx="5"/>
          </p:nvPr>
        </p:nvSpPr>
        <p:spPr>
          <a:xfrm>
            <a:off x="16387473" y="11149828"/>
            <a:ext cx="1235400" cy="12354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2"/>
          <p:cNvSpPr txBox="1">
            <a:spLocks noGrp="1"/>
          </p:cNvSpPr>
          <p:nvPr>
            <p:ph type="body" idx="6"/>
          </p:nvPr>
        </p:nvSpPr>
        <p:spPr>
          <a:xfrm>
            <a:off x="18000384" y="11134732"/>
            <a:ext cx="5026800" cy="550200"/>
          </a:xfrm>
          <a:prstGeom prst="rect">
            <a:avLst/>
          </a:prstGeom>
          <a:solidFill>
            <a:srgbClr val="EBE7F3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26AAD"/>
              </a:buClr>
              <a:buSzPts val="3200"/>
              <a:buChar char="•"/>
              <a:defRPr sz="3200" b="1" i="0">
                <a:solidFill>
                  <a:srgbClr val="826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7"/>
          </p:nvPr>
        </p:nvSpPr>
        <p:spPr>
          <a:xfrm>
            <a:off x="18001028" y="11738146"/>
            <a:ext cx="5026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>
            <a:spLocks noGrp="1"/>
          </p:cNvSpPr>
          <p:nvPr>
            <p:ph type="pic" idx="8"/>
          </p:nvPr>
        </p:nvSpPr>
        <p:spPr>
          <a:xfrm>
            <a:off x="8784180" y="11145974"/>
            <a:ext cx="1235400" cy="12354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2"/>
          <p:cNvSpPr txBox="1">
            <a:spLocks noGrp="1"/>
          </p:cNvSpPr>
          <p:nvPr>
            <p:ph type="body" idx="9"/>
          </p:nvPr>
        </p:nvSpPr>
        <p:spPr>
          <a:xfrm>
            <a:off x="10397090" y="11130878"/>
            <a:ext cx="5026800" cy="550200"/>
          </a:xfrm>
          <a:prstGeom prst="rect">
            <a:avLst/>
          </a:prstGeom>
          <a:solidFill>
            <a:srgbClr val="EBE7F3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26AAD"/>
              </a:buClr>
              <a:buSzPts val="3200"/>
              <a:buChar char="•"/>
              <a:defRPr sz="3200" b="1" i="0">
                <a:solidFill>
                  <a:srgbClr val="826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3"/>
          </p:nvPr>
        </p:nvSpPr>
        <p:spPr>
          <a:xfrm>
            <a:off x="10397734" y="11734292"/>
            <a:ext cx="5026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4"/>
          </p:nvPr>
        </p:nvSpPr>
        <p:spPr>
          <a:xfrm>
            <a:off x="0" y="900610"/>
            <a:ext cx="19618800" cy="1347000"/>
          </a:xfrm>
          <a:prstGeom prst="rect">
            <a:avLst/>
          </a:prstGeom>
          <a:solidFill>
            <a:srgbClr val="FFD60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marL="45720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71940"/>
              </a:buClr>
              <a:buSzPts val="4800"/>
              <a:buChar char="•"/>
              <a:defRPr sz="4800" b="1" i="0">
                <a:solidFill>
                  <a:srgbClr val="07194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>
            <a:spLocks noGrp="1"/>
          </p:cNvSpPr>
          <p:nvPr>
            <p:ph type="pic" idx="2"/>
          </p:nvPr>
        </p:nvSpPr>
        <p:spPr>
          <a:xfrm>
            <a:off x="1495426" y="3105150"/>
            <a:ext cx="21393000" cy="89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3"/>
          <p:cNvSpPr txBox="1"/>
          <p:nvPr/>
        </p:nvSpPr>
        <p:spPr>
          <a:xfrm>
            <a:off x="5577840" y="-1493520"/>
            <a:ext cx="36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0" y="900610"/>
            <a:ext cx="17251800" cy="1347000"/>
          </a:xfrm>
          <a:prstGeom prst="rect">
            <a:avLst/>
          </a:prstGeom>
          <a:solidFill>
            <a:srgbClr val="FFD603"/>
          </a:solidFill>
          <a:ln w="9525" cap="flat" cmpd="sng">
            <a:solidFill>
              <a:srgbClr val="0719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marL="45720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83E77"/>
              </a:buClr>
              <a:buSzPts val="4800"/>
              <a:buChar char="•"/>
              <a:defRPr sz="4800" b="1" i="0">
                <a:solidFill>
                  <a:srgbClr val="183E7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>
            <a:spLocks noGrp="1"/>
          </p:cNvSpPr>
          <p:nvPr>
            <p:ph type="pic" idx="3"/>
          </p:nvPr>
        </p:nvSpPr>
        <p:spPr>
          <a:xfrm>
            <a:off x="6380200" y="1263848"/>
            <a:ext cx="22529800" cy="1119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zorro.sale/registries/search?source=lease&amp;offset=1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.prozorro.sale/#/leaseRegistr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card/483-2020-%D0%B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hyperlink" Target="https://zakon.rada.gov.ua/laws/show/820-2020-%D0%BF#Text" TargetMode="External"/><Relationship Id="rId4" Type="http://schemas.openxmlformats.org/officeDocument/2006/relationships/hyperlink" Target="https://zakon.rada.gov.ua/laws/show/z0621-20#Tex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pfu.gov.ua/?__cft__%5b0%5d=AZWCHVWAESXhsjAD2Jz7xy4l6RAntlaGTvMLzu2ZIOBjmM77zrkNgUKnEnt_TeNJy9lMGGOZhvHdoNVEFcMeBYI9EHn_9PJm3ZQYHNunxOCqbdbiTuDOdK9U40SX3zzILaGoDht8krc4yGtMOO4pVtwT&amp;__tn__=kK-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/>
        </p:nvSpPr>
        <p:spPr>
          <a:xfrm>
            <a:off x="2159999" y="5574300"/>
            <a:ext cx="210018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Результати аукціонів з оренди за 2020-2021 роки</a:t>
            </a:r>
            <a:endParaRPr sz="7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000" y="1471750"/>
            <a:ext cx="7373751" cy="20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>
            <a:spLocks noGrp="1"/>
          </p:cNvSpPr>
          <p:nvPr>
            <p:ph type="ctrTitle"/>
          </p:nvPr>
        </p:nvSpPr>
        <p:spPr>
          <a:xfrm>
            <a:off x="864358" y="770770"/>
            <a:ext cx="182880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Запуск переліків майна на </a:t>
            </a:r>
            <a:r>
              <a:rPr lang="en-US" sz="56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prozorro.sale</a:t>
            </a: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з жовтня 2020 року</a:t>
            </a:r>
            <a:endParaRPr sz="56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38" y="2752575"/>
            <a:ext cx="23366400" cy="10418100"/>
          </a:xfrm>
          <a:prstGeom prst="roundRect">
            <a:avLst>
              <a:gd name="adj" fmla="val 794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40000">
              <a:schemeClr val="dk1"/>
            </a:gs>
            <a:gs pos="72000">
              <a:srgbClr val="0B0018"/>
            </a:gs>
            <a:gs pos="100000">
              <a:srgbClr val="340073"/>
            </a:gs>
          </a:gsLst>
          <a:lin ang="13799115" scaled="0"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ctrTitle"/>
          </p:nvPr>
        </p:nvSpPr>
        <p:spPr>
          <a:xfrm>
            <a:off x="864358" y="770770"/>
            <a:ext cx="182880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Можливість подання заяв в ЕТС - з жовтня 2020</a:t>
            </a:r>
            <a:endParaRPr sz="5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100" y="2351975"/>
            <a:ext cx="22273800" cy="10962300"/>
          </a:xfrm>
          <a:prstGeom prst="roundRect">
            <a:avLst>
              <a:gd name="adj" fmla="val 740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40000">
              <a:schemeClr val="dk1"/>
            </a:gs>
            <a:gs pos="72000">
              <a:srgbClr val="0B0018"/>
            </a:gs>
            <a:gs pos="100000">
              <a:srgbClr val="340073"/>
            </a:gs>
          </a:gsLst>
          <a:lin ang="13799115" scaled="0"/>
        </a:gra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ctrTitle"/>
          </p:nvPr>
        </p:nvSpPr>
        <p:spPr>
          <a:xfrm>
            <a:off x="864358" y="770770"/>
            <a:ext cx="182880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Можливість реагування на подані заяви в ЕТС</a:t>
            </a:r>
            <a:endParaRPr sz="5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089" y="2516775"/>
            <a:ext cx="22263900" cy="10767000"/>
          </a:xfrm>
          <a:prstGeom prst="roundRect">
            <a:avLst>
              <a:gd name="adj" fmla="val 6215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40000">
              <a:schemeClr val="dk1"/>
            </a:gs>
            <a:gs pos="72000">
              <a:srgbClr val="0B0018"/>
            </a:gs>
            <a:gs pos="100000">
              <a:srgbClr val="340073"/>
            </a:gs>
          </a:gsLst>
          <a:lin ang="13799115" scaled="0"/>
        </a:gra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>
            <a:spLocks noGrp="1"/>
          </p:cNvSpPr>
          <p:nvPr>
            <p:ph type="ctrTitle"/>
          </p:nvPr>
        </p:nvSpPr>
        <p:spPr>
          <a:xfrm>
            <a:off x="864358" y="770770"/>
            <a:ext cx="182880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Можливість публікації всіх договорів оренди в ЕТС</a:t>
            </a:r>
            <a:endParaRPr sz="5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775" y="2481075"/>
            <a:ext cx="22390500" cy="10897200"/>
          </a:xfrm>
          <a:prstGeom prst="roundRect">
            <a:avLst>
              <a:gd name="adj" fmla="val 816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>
            <a:spLocks noGrp="1"/>
          </p:cNvSpPr>
          <p:nvPr>
            <p:ph type="ctrTitle"/>
          </p:nvPr>
        </p:nvSpPr>
        <p:spPr>
          <a:xfrm>
            <a:off x="864358" y="770770"/>
            <a:ext cx="182880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Оновлення модулю аналітики на </a:t>
            </a:r>
            <a:r>
              <a:rPr lang="en-US" sz="56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prozorro.sale</a:t>
            </a:r>
            <a:endParaRPr sz="56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5" name="Google Shape;26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50" y="2475950"/>
            <a:ext cx="23427300" cy="10734300"/>
          </a:xfrm>
          <a:prstGeom prst="roundRect">
            <a:avLst>
              <a:gd name="adj" fmla="val 9821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40000">
              <a:schemeClr val="dk1"/>
            </a:gs>
            <a:gs pos="72000">
              <a:srgbClr val="0B0018"/>
            </a:gs>
            <a:gs pos="100000">
              <a:srgbClr val="340073"/>
            </a:gs>
          </a:gsLst>
          <a:lin ang="13799115" scaled="0"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>
            <a:spLocks noGrp="1"/>
          </p:cNvSpPr>
          <p:nvPr>
            <p:ph type="ctrTitle"/>
          </p:nvPr>
        </p:nvSpPr>
        <p:spPr>
          <a:xfrm>
            <a:off x="864358" y="770770"/>
            <a:ext cx="182880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Оновлення модулю аукціонів: англійський аукціон</a:t>
            </a:r>
            <a:endParaRPr sz="5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838" y="1853950"/>
            <a:ext cx="16122300" cy="11518200"/>
          </a:xfrm>
          <a:prstGeom prst="roundRect">
            <a:avLst>
              <a:gd name="adj" fmla="val 3539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40000">
              <a:schemeClr val="dk1"/>
            </a:gs>
            <a:gs pos="72000">
              <a:srgbClr val="0B0018"/>
            </a:gs>
            <a:gs pos="100000">
              <a:srgbClr val="340073"/>
            </a:gs>
          </a:gsLst>
          <a:lin ang="13799115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>
            <a:spLocks noGrp="1"/>
          </p:cNvSpPr>
          <p:nvPr>
            <p:ph type="ctrTitle"/>
          </p:nvPr>
        </p:nvSpPr>
        <p:spPr>
          <a:xfrm>
            <a:off x="864350" y="770775"/>
            <a:ext cx="189039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Оновлення модулю аукціонів: голландський аукціон</a:t>
            </a:r>
            <a:endParaRPr sz="5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288" y="1829000"/>
            <a:ext cx="15209400" cy="11651100"/>
          </a:xfrm>
          <a:prstGeom prst="roundRect">
            <a:avLst>
              <a:gd name="adj" fmla="val 4816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40000">
              <a:schemeClr val="dk1"/>
            </a:gs>
            <a:gs pos="72000">
              <a:srgbClr val="0B0018"/>
            </a:gs>
            <a:gs pos="100000">
              <a:srgbClr val="340073"/>
            </a:gs>
          </a:gsLst>
          <a:lin ang="13799115" scaled="0"/>
        </a:gra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>
            <a:spLocks noGrp="1"/>
          </p:cNvSpPr>
          <p:nvPr>
            <p:ph type="ctrTitle"/>
          </p:nvPr>
        </p:nvSpPr>
        <p:spPr>
          <a:xfrm>
            <a:off x="864349" y="770775"/>
            <a:ext cx="20829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Запуск аукціонів з переважним правом - з 1 червня 2021</a:t>
            </a:r>
            <a:endParaRPr sz="5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8450" y="1810625"/>
            <a:ext cx="15927000" cy="11709000"/>
          </a:xfrm>
          <a:prstGeom prst="roundRect">
            <a:avLst>
              <a:gd name="adj" fmla="val 6179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1"/>
          <p:cNvSpPr/>
          <p:nvPr/>
        </p:nvSpPr>
        <p:spPr>
          <a:xfrm>
            <a:off x="8626650" y="770750"/>
            <a:ext cx="14745000" cy="121158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Технічні плани:</a:t>
            </a:r>
            <a:endParaRPr sz="4000" b="1"/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0"/>
          </a:p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Char char="●"/>
            </a:pPr>
            <a:r>
              <a:rPr lang="en-US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модулі аналітики додати перелік опублікованих договорів оренди</a:t>
            </a:r>
            <a:r>
              <a:rPr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найближчий час.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Char char="●"/>
            </a:pPr>
            <a:r>
              <a:rPr lang="en-US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модулі аналітики створити окрему сторінку по оренді, де буде більше важливої інформації</a:t>
            </a:r>
            <a:r>
              <a:rPr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після закриття спрінту по землі.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Char char="●"/>
            </a:pPr>
            <a:r>
              <a:rPr lang="en-US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Переліки 2.0</a:t>
            </a:r>
            <a:r>
              <a:rPr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- 2022 рік.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</a:rPr>
              <a:t>Юридичні плани:</a:t>
            </a:r>
            <a:endParaRPr sz="4000" b="1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</a:endParaRPr>
          </a:p>
          <a:p>
            <a:pPr marL="457200" lvl="0" indent="-482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Розгляд законопроектів в ВРУ, які стосуються оренди </a:t>
            </a:r>
            <a:r>
              <a:rPr lang="en-US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(№6102, №4572 та інші)</a:t>
            </a:r>
            <a:r>
              <a:rPr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Внесення змін до Порядку передачі майна в оренду.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68" y="10701084"/>
            <a:ext cx="5263376" cy="144545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/>
          <p:nvPr/>
        </p:nvSpPr>
        <p:spPr>
          <a:xfrm>
            <a:off x="864360" y="770770"/>
            <a:ext cx="7228606" cy="12115894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Що маємо намір зробити?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/>
          <p:nvPr/>
        </p:nvSpPr>
        <p:spPr>
          <a:xfrm>
            <a:off x="1440000" y="4695900"/>
            <a:ext cx="21600000" cy="321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6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6800" b="1">
                <a:solidFill>
                  <a:schemeClr val="lt1"/>
                </a:solidFill>
              </a:rPr>
              <a:t>Комісія з розгляду скарг та пропозицій</a:t>
            </a:r>
            <a:endParaRPr sz="6800" b="1">
              <a:solidFill>
                <a:schemeClr val="lt1"/>
              </a:solidFill>
            </a:endParaRPr>
          </a:p>
        </p:txBody>
      </p:sp>
      <p:pic>
        <p:nvPicPr>
          <p:cNvPr id="296" name="Google Shape;29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000" y="10658200"/>
            <a:ext cx="5759999" cy="15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/>
          <p:nvPr/>
        </p:nvSpPr>
        <p:spPr>
          <a:xfrm>
            <a:off x="8626650" y="770750"/>
            <a:ext cx="14745000" cy="121158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457200" lvl="0" indent="-482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Char char="●"/>
            </a:pPr>
            <a:r>
              <a:rPr lang="en-US" sz="4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Порядок передачі в оренду державного та комунального майна (постанова КМУ від 3 червня 2020 р. №483)</a:t>
            </a:r>
            <a:r>
              <a:rPr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- 17 червня 2020 року.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Char char="●"/>
            </a:pPr>
            <a:r>
              <a:rPr lang="en-US" sz="4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ТИПОВИЙ ДОГОВІР про проведення електронних аукціонів з передачі майна в оренду (наказ Мінекономіки від 02.06.2020  № 1032)</a:t>
            </a:r>
            <a:r>
              <a:rPr lang="en-US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- 24 липня 2020 року.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Char char="●"/>
            </a:pPr>
            <a:r>
              <a:rPr lang="en-US" sz="4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ПРИМІРНИЙ ДОГОВІР оренди державного майна (постанова КМУ від 12 серпня 2020 р. № 820)</a:t>
            </a:r>
            <a:r>
              <a:rPr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- 12 вересня 2020 року.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8868" y="10701084"/>
            <a:ext cx="5263376" cy="144545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/>
          <p:nvPr/>
        </p:nvSpPr>
        <p:spPr>
          <a:xfrm>
            <a:off x="864360" y="770770"/>
            <a:ext cx="7228606" cy="12115894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Набрання чинності актами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/>
          <p:nvPr/>
        </p:nvSpPr>
        <p:spPr>
          <a:xfrm>
            <a:off x="942550" y="1471750"/>
            <a:ext cx="6610200" cy="5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5400" b="1">
                <a:latin typeface="Montserrat"/>
                <a:ea typeface="Montserrat"/>
                <a:cs typeface="Montserrat"/>
                <a:sym typeface="Montserrat"/>
              </a:rPr>
              <a:t>Статистика за організаторами аукціонів</a:t>
            </a:r>
            <a:endParaRPr sz="5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2" name="Google Shape;30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008" y="11010234"/>
            <a:ext cx="4512860" cy="12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3"/>
          <p:cNvSpPr/>
          <p:nvPr/>
        </p:nvSpPr>
        <p:spPr>
          <a:xfrm>
            <a:off x="7920000" y="1466450"/>
            <a:ext cx="15116973" cy="11510099"/>
          </a:xfrm>
          <a:custGeom>
            <a:avLst/>
            <a:gdLst/>
            <a:ahLst/>
            <a:cxnLst/>
            <a:rect l="l" t="t" r="r" b="b"/>
            <a:pathLst>
              <a:path w="7693116" h="6057947" extrusionOk="0">
                <a:moveTo>
                  <a:pt x="273857" y="0"/>
                </a:moveTo>
                <a:lnTo>
                  <a:pt x="1451186" y="0"/>
                </a:lnTo>
                <a:lnTo>
                  <a:pt x="1472036" y="0"/>
                </a:lnTo>
                <a:lnTo>
                  <a:pt x="2292642" y="0"/>
                </a:lnTo>
                <a:lnTo>
                  <a:pt x="2313492" y="0"/>
                </a:lnTo>
                <a:lnTo>
                  <a:pt x="3490821" y="0"/>
                </a:lnTo>
                <a:lnTo>
                  <a:pt x="3511671" y="0"/>
                </a:lnTo>
                <a:lnTo>
                  <a:pt x="4181445" y="0"/>
                </a:lnTo>
                <a:lnTo>
                  <a:pt x="4202295" y="0"/>
                </a:lnTo>
                <a:lnTo>
                  <a:pt x="5379624" y="0"/>
                </a:lnTo>
                <a:lnTo>
                  <a:pt x="5400474" y="0"/>
                </a:lnTo>
                <a:lnTo>
                  <a:pt x="6221080" y="0"/>
                </a:lnTo>
                <a:lnTo>
                  <a:pt x="6241930" y="0"/>
                </a:lnTo>
                <a:lnTo>
                  <a:pt x="7419259" y="0"/>
                </a:lnTo>
                <a:cubicBezTo>
                  <a:pt x="7570506" y="0"/>
                  <a:pt x="7693116" y="122610"/>
                  <a:pt x="7693116" y="273857"/>
                </a:cubicBezTo>
                <a:lnTo>
                  <a:pt x="7693116" y="1181328"/>
                </a:lnTo>
                <a:lnTo>
                  <a:pt x="7693116" y="1369255"/>
                </a:lnTo>
                <a:lnTo>
                  <a:pt x="7693116" y="2025101"/>
                </a:lnTo>
                <a:lnTo>
                  <a:pt x="7693116" y="2276726"/>
                </a:lnTo>
                <a:lnTo>
                  <a:pt x="7693116" y="2760742"/>
                </a:lnTo>
                <a:lnTo>
                  <a:pt x="7693116" y="3120499"/>
                </a:lnTo>
                <a:lnTo>
                  <a:pt x="7693116" y="3731911"/>
                </a:lnTo>
                <a:lnTo>
                  <a:pt x="7693116" y="3856140"/>
                </a:lnTo>
                <a:lnTo>
                  <a:pt x="7693116" y="4688692"/>
                </a:lnTo>
                <a:lnTo>
                  <a:pt x="7693116" y="4827309"/>
                </a:lnTo>
                <a:lnTo>
                  <a:pt x="7693116" y="5784090"/>
                </a:lnTo>
                <a:cubicBezTo>
                  <a:pt x="7693116" y="5935337"/>
                  <a:pt x="7570506" y="6057947"/>
                  <a:pt x="7419259" y="6057947"/>
                </a:cubicBezTo>
                <a:lnTo>
                  <a:pt x="6241930" y="6057947"/>
                </a:lnTo>
                <a:lnTo>
                  <a:pt x="6221080" y="6057947"/>
                </a:lnTo>
                <a:lnTo>
                  <a:pt x="5400474" y="6057947"/>
                </a:lnTo>
                <a:lnTo>
                  <a:pt x="5379624" y="6057947"/>
                </a:lnTo>
                <a:lnTo>
                  <a:pt x="4202295" y="6057947"/>
                </a:lnTo>
                <a:lnTo>
                  <a:pt x="4181445" y="6057947"/>
                </a:lnTo>
                <a:lnTo>
                  <a:pt x="3511671" y="6057947"/>
                </a:lnTo>
                <a:lnTo>
                  <a:pt x="3490821" y="6057947"/>
                </a:lnTo>
                <a:lnTo>
                  <a:pt x="2313492" y="6057947"/>
                </a:lnTo>
                <a:lnTo>
                  <a:pt x="2292642" y="6057947"/>
                </a:lnTo>
                <a:lnTo>
                  <a:pt x="1472036" y="6057947"/>
                </a:lnTo>
                <a:lnTo>
                  <a:pt x="1451186" y="6057947"/>
                </a:ln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827309"/>
                </a:lnTo>
                <a:lnTo>
                  <a:pt x="0" y="4688692"/>
                </a:lnTo>
                <a:lnTo>
                  <a:pt x="0" y="3856140"/>
                </a:lnTo>
                <a:lnTo>
                  <a:pt x="0" y="3731911"/>
                </a:lnTo>
                <a:lnTo>
                  <a:pt x="0" y="3120499"/>
                </a:lnTo>
                <a:lnTo>
                  <a:pt x="0" y="2760742"/>
                </a:lnTo>
                <a:lnTo>
                  <a:pt x="0" y="2276726"/>
                </a:lnTo>
                <a:lnTo>
                  <a:pt x="0" y="2025101"/>
                </a:lnTo>
                <a:lnTo>
                  <a:pt x="0" y="1369255"/>
                </a:lnTo>
                <a:lnTo>
                  <a:pt x="0" y="1181328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04" name="Google Shape;304;p53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9551" y="2702551"/>
            <a:ext cx="13690002" cy="846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/>
          <p:nvPr/>
        </p:nvSpPr>
        <p:spPr>
          <a:xfrm>
            <a:off x="942550" y="1471750"/>
            <a:ext cx="6610200" cy="5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5400" b="1">
                <a:latin typeface="Montserrat"/>
                <a:ea typeface="Montserrat"/>
                <a:cs typeface="Montserrat"/>
                <a:sym typeface="Montserrat"/>
              </a:rPr>
              <a:t>Статистика за предметом оскарження</a:t>
            </a:r>
            <a:endParaRPr sz="5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0" name="Google Shape;31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008" y="11010234"/>
            <a:ext cx="4512860" cy="12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4"/>
          <p:cNvSpPr/>
          <p:nvPr/>
        </p:nvSpPr>
        <p:spPr>
          <a:xfrm>
            <a:off x="7920000" y="1466450"/>
            <a:ext cx="15116973" cy="11510099"/>
          </a:xfrm>
          <a:custGeom>
            <a:avLst/>
            <a:gdLst/>
            <a:ahLst/>
            <a:cxnLst/>
            <a:rect l="l" t="t" r="r" b="b"/>
            <a:pathLst>
              <a:path w="7693116" h="6057947" extrusionOk="0">
                <a:moveTo>
                  <a:pt x="273857" y="0"/>
                </a:moveTo>
                <a:lnTo>
                  <a:pt x="1451186" y="0"/>
                </a:lnTo>
                <a:lnTo>
                  <a:pt x="1472036" y="0"/>
                </a:lnTo>
                <a:lnTo>
                  <a:pt x="2292642" y="0"/>
                </a:lnTo>
                <a:lnTo>
                  <a:pt x="2313492" y="0"/>
                </a:lnTo>
                <a:lnTo>
                  <a:pt x="3490821" y="0"/>
                </a:lnTo>
                <a:lnTo>
                  <a:pt x="3511671" y="0"/>
                </a:lnTo>
                <a:lnTo>
                  <a:pt x="4181445" y="0"/>
                </a:lnTo>
                <a:lnTo>
                  <a:pt x="4202295" y="0"/>
                </a:lnTo>
                <a:lnTo>
                  <a:pt x="5379624" y="0"/>
                </a:lnTo>
                <a:lnTo>
                  <a:pt x="5400474" y="0"/>
                </a:lnTo>
                <a:lnTo>
                  <a:pt x="6221080" y="0"/>
                </a:lnTo>
                <a:lnTo>
                  <a:pt x="6241930" y="0"/>
                </a:lnTo>
                <a:lnTo>
                  <a:pt x="7419259" y="0"/>
                </a:lnTo>
                <a:cubicBezTo>
                  <a:pt x="7570506" y="0"/>
                  <a:pt x="7693116" y="122610"/>
                  <a:pt x="7693116" y="273857"/>
                </a:cubicBezTo>
                <a:lnTo>
                  <a:pt x="7693116" y="1181328"/>
                </a:lnTo>
                <a:lnTo>
                  <a:pt x="7693116" y="1369255"/>
                </a:lnTo>
                <a:lnTo>
                  <a:pt x="7693116" y="2025101"/>
                </a:lnTo>
                <a:lnTo>
                  <a:pt x="7693116" y="2276726"/>
                </a:lnTo>
                <a:lnTo>
                  <a:pt x="7693116" y="2760742"/>
                </a:lnTo>
                <a:lnTo>
                  <a:pt x="7693116" y="3120499"/>
                </a:lnTo>
                <a:lnTo>
                  <a:pt x="7693116" y="3731911"/>
                </a:lnTo>
                <a:lnTo>
                  <a:pt x="7693116" y="3856140"/>
                </a:lnTo>
                <a:lnTo>
                  <a:pt x="7693116" y="4688692"/>
                </a:lnTo>
                <a:lnTo>
                  <a:pt x="7693116" y="4827309"/>
                </a:lnTo>
                <a:lnTo>
                  <a:pt x="7693116" y="5784090"/>
                </a:lnTo>
                <a:cubicBezTo>
                  <a:pt x="7693116" y="5935337"/>
                  <a:pt x="7570506" y="6057947"/>
                  <a:pt x="7419259" y="6057947"/>
                </a:cubicBezTo>
                <a:lnTo>
                  <a:pt x="6241930" y="6057947"/>
                </a:lnTo>
                <a:lnTo>
                  <a:pt x="6221080" y="6057947"/>
                </a:lnTo>
                <a:lnTo>
                  <a:pt x="5400474" y="6057947"/>
                </a:lnTo>
                <a:lnTo>
                  <a:pt x="5379624" y="6057947"/>
                </a:lnTo>
                <a:lnTo>
                  <a:pt x="4202295" y="6057947"/>
                </a:lnTo>
                <a:lnTo>
                  <a:pt x="4181445" y="6057947"/>
                </a:lnTo>
                <a:lnTo>
                  <a:pt x="3511671" y="6057947"/>
                </a:lnTo>
                <a:lnTo>
                  <a:pt x="3490821" y="6057947"/>
                </a:lnTo>
                <a:lnTo>
                  <a:pt x="2313492" y="6057947"/>
                </a:lnTo>
                <a:lnTo>
                  <a:pt x="2292642" y="6057947"/>
                </a:lnTo>
                <a:lnTo>
                  <a:pt x="1472036" y="6057947"/>
                </a:lnTo>
                <a:lnTo>
                  <a:pt x="1451186" y="6057947"/>
                </a:ln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827309"/>
                </a:lnTo>
                <a:lnTo>
                  <a:pt x="0" y="4688692"/>
                </a:lnTo>
                <a:lnTo>
                  <a:pt x="0" y="3856140"/>
                </a:lnTo>
                <a:lnTo>
                  <a:pt x="0" y="3731911"/>
                </a:lnTo>
                <a:lnTo>
                  <a:pt x="0" y="3120499"/>
                </a:lnTo>
                <a:lnTo>
                  <a:pt x="0" y="2760742"/>
                </a:lnTo>
                <a:lnTo>
                  <a:pt x="0" y="2276726"/>
                </a:lnTo>
                <a:lnTo>
                  <a:pt x="0" y="2025101"/>
                </a:lnTo>
                <a:lnTo>
                  <a:pt x="0" y="1369255"/>
                </a:lnTo>
                <a:lnTo>
                  <a:pt x="0" y="1181328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2" name="Google Shape;312;p54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703" y="2540924"/>
            <a:ext cx="13963548" cy="863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5"/>
          <p:cNvSpPr/>
          <p:nvPr/>
        </p:nvSpPr>
        <p:spPr>
          <a:xfrm>
            <a:off x="942550" y="1471750"/>
            <a:ext cx="6610200" cy="5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5400" b="1">
                <a:latin typeface="Montserrat"/>
                <a:ea typeface="Montserrat"/>
                <a:cs typeface="Montserrat"/>
                <a:sym typeface="Montserrat"/>
              </a:rPr>
              <a:t>Найчастіші причини звернення учасників</a:t>
            </a:r>
            <a:endParaRPr sz="5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8" name="Google Shape;31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008" y="11010234"/>
            <a:ext cx="4512860" cy="12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5"/>
          <p:cNvSpPr/>
          <p:nvPr/>
        </p:nvSpPr>
        <p:spPr>
          <a:xfrm>
            <a:off x="7920000" y="1466450"/>
            <a:ext cx="15116973" cy="11510099"/>
          </a:xfrm>
          <a:custGeom>
            <a:avLst/>
            <a:gdLst/>
            <a:ahLst/>
            <a:cxnLst/>
            <a:rect l="l" t="t" r="r" b="b"/>
            <a:pathLst>
              <a:path w="7693116" h="6057947" extrusionOk="0">
                <a:moveTo>
                  <a:pt x="273857" y="0"/>
                </a:moveTo>
                <a:lnTo>
                  <a:pt x="1451186" y="0"/>
                </a:lnTo>
                <a:lnTo>
                  <a:pt x="1472036" y="0"/>
                </a:lnTo>
                <a:lnTo>
                  <a:pt x="2292642" y="0"/>
                </a:lnTo>
                <a:lnTo>
                  <a:pt x="2313492" y="0"/>
                </a:lnTo>
                <a:lnTo>
                  <a:pt x="3490821" y="0"/>
                </a:lnTo>
                <a:lnTo>
                  <a:pt x="3511671" y="0"/>
                </a:lnTo>
                <a:lnTo>
                  <a:pt x="4181445" y="0"/>
                </a:lnTo>
                <a:lnTo>
                  <a:pt x="4202295" y="0"/>
                </a:lnTo>
                <a:lnTo>
                  <a:pt x="5379624" y="0"/>
                </a:lnTo>
                <a:lnTo>
                  <a:pt x="5400474" y="0"/>
                </a:lnTo>
                <a:lnTo>
                  <a:pt x="6221080" y="0"/>
                </a:lnTo>
                <a:lnTo>
                  <a:pt x="6241930" y="0"/>
                </a:lnTo>
                <a:lnTo>
                  <a:pt x="7419259" y="0"/>
                </a:lnTo>
                <a:cubicBezTo>
                  <a:pt x="7570506" y="0"/>
                  <a:pt x="7693116" y="122610"/>
                  <a:pt x="7693116" y="273857"/>
                </a:cubicBezTo>
                <a:lnTo>
                  <a:pt x="7693116" y="1181328"/>
                </a:lnTo>
                <a:lnTo>
                  <a:pt x="7693116" y="1369255"/>
                </a:lnTo>
                <a:lnTo>
                  <a:pt x="7693116" y="2025101"/>
                </a:lnTo>
                <a:lnTo>
                  <a:pt x="7693116" y="2276726"/>
                </a:lnTo>
                <a:lnTo>
                  <a:pt x="7693116" y="2760742"/>
                </a:lnTo>
                <a:lnTo>
                  <a:pt x="7693116" y="3120499"/>
                </a:lnTo>
                <a:lnTo>
                  <a:pt x="7693116" y="3731911"/>
                </a:lnTo>
                <a:lnTo>
                  <a:pt x="7693116" y="3856140"/>
                </a:lnTo>
                <a:lnTo>
                  <a:pt x="7693116" y="4688692"/>
                </a:lnTo>
                <a:lnTo>
                  <a:pt x="7693116" y="4827309"/>
                </a:lnTo>
                <a:lnTo>
                  <a:pt x="7693116" y="5784090"/>
                </a:lnTo>
                <a:cubicBezTo>
                  <a:pt x="7693116" y="5935337"/>
                  <a:pt x="7570506" y="6057947"/>
                  <a:pt x="7419259" y="6057947"/>
                </a:cubicBezTo>
                <a:lnTo>
                  <a:pt x="6241930" y="6057947"/>
                </a:lnTo>
                <a:lnTo>
                  <a:pt x="6221080" y="6057947"/>
                </a:lnTo>
                <a:lnTo>
                  <a:pt x="5400474" y="6057947"/>
                </a:lnTo>
                <a:lnTo>
                  <a:pt x="5379624" y="6057947"/>
                </a:lnTo>
                <a:lnTo>
                  <a:pt x="4202295" y="6057947"/>
                </a:lnTo>
                <a:lnTo>
                  <a:pt x="4181445" y="6057947"/>
                </a:lnTo>
                <a:lnTo>
                  <a:pt x="3511671" y="6057947"/>
                </a:lnTo>
                <a:lnTo>
                  <a:pt x="3490821" y="6057947"/>
                </a:lnTo>
                <a:lnTo>
                  <a:pt x="2313492" y="6057947"/>
                </a:lnTo>
                <a:lnTo>
                  <a:pt x="2292642" y="6057947"/>
                </a:lnTo>
                <a:lnTo>
                  <a:pt x="1472036" y="6057947"/>
                </a:lnTo>
                <a:lnTo>
                  <a:pt x="1451186" y="6057947"/>
                </a:ln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827309"/>
                </a:lnTo>
                <a:lnTo>
                  <a:pt x="0" y="4688692"/>
                </a:lnTo>
                <a:lnTo>
                  <a:pt x="0" y="3856140"/>
                </a:lnTo>
                <a:lnTo>
                  <a:pt x="0" y="3731911"/>
                </a:lnTo>
                <a:lnTo>
                  <a:pt x="0" y="3120499"/>
                </a:lnTo>
                <a:lnTo>
                  <a:pt x="0" y="2760742"/>
                </a:lnTo>
                <a:lnTo>
                  <a:pt x="0" y="2276726"/>
                </a:lnTo>
                <a:lnTo>
                  <a:pt x="0" y="2025101"/>
                </a:lnTo>
                <a:lnTo>
                  <a:pt x="0" y="1369255"/>
                </a:lnTo>
                <a:lnTo>
                  <a:pt x="0" y="1181328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Недотримання вимог Порядку передачі в оренду державного та комунального майна при оприлюднені оголошення;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інформації про майно оформлена неналежним чином;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наявність умов, що призводять до обмеження конкуренції;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проблеми або невідповідність лота аукціону (майна) його фактичному стану;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6"/>
          <p:cNvSpPr/>
          <p:nvPr/>
        </p:nvSpPr>
        <p:spPr>
          <a:xfrm>
            <a:off x="942550" y="1471750"/>
            <a:ext cx="6610200" cy="5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5400" b="1">
                <a:latin typeface="Montserrat"/>
                <a:ea typeface="Montserrat"/>
                <a:cs typeface="Montserrat"/>
                <a:sym typeface="Montserrat"/>
              </a:rPr>
              <a:t>Найчастіші причини звернення учасників</a:t>
            </a:r>
            <a:endParaRPr sz="5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5" name="Google Shape;32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008" y="11010234"/>
            <a:ext cx="4512860" cy="12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6"/>
          <p:cNvSpPr/>
          <p:nvPr/>
        </p:nvSpPr>
        <p:spPr>
          <a:xfrm>
            <a:off x="7920000" y="1466450"/>
            <a:ext cx="15116973" cy="11510099"/>
          </a:xfrm>
          <a:custGeom>
            <a:avLst/>
            <a:gdLst/>
            <a:ahLst/>
            <a:cxnLst/>
            <a:rect l="l" t="t" r="r" b="b"/>
            <a:pathLst>
              <a:path w="7693116" h="6057947" extrusionOk="0">
                <a:moveTo>
                  <a:pt x="273857" y="0"/>
                </a:moveTo>
                <a:lnTo>
                  <a:pt x="1451186" y="0"/>
                </a:lnTo>
                <a:lnTo>
                  <a:pt x="1472036" y="0"/>
                </a:lnTo>
                <a:lnTo>
                  <a:pt x="2292642" y="0"/>
                </a:lnTo>
                <a:lnTo>
                  <a:pt x="2313492" y="0"/>
                </a:lnTo>
                <a:lnTo>
                  <a:pt x="3490821" y="0"/>
                </a:lnTo>
                <a:lnTo>
                  <a:pt x="3511671" y="0"/>
                </a:lnTo>
                <a:lnTo>
                  <a:pt x="4181445" y="0"/>
                </a:lnTo>
                <a:lnTo>
                  <a:pt x="4202295" y="0"/>
                </a:lnTo>
                <a:lnTo>
                  <a:pt x="5379624" y="0"/>
                </a:lnTo>
                <a:lnTo>
                  <a:pt x="5400474" y="0"/>
                </a:lnTo>
                <a:lnTo>
                  <a:pt x="6221080" y="0"/>
                </a:lnTo>
                <a:lnTo>
                  <a:pt x="6241930" y="0"/>
                </a:lnTo>
                <a:lnTo>
                  <a:pt x="7419259" y="0"/>
                </a:lnTo>
                <a:cubicBezTo>
                  <a:pt x="7570506" y="0"/>
                  <a:pt x="7693116" y="122610"/>
                  <a:pt x="7693116" y="273857"/>
                </a:cubicBezTo>
                <a:lnTo>
                  <a:pt x="7693116" y="1181328"/>
                </a:lnTo>
                <a:lnTo>
                  <a:pt x="7693116" y="1369255"/>
                </a:lnTo>
                <a:lnTo>
                  <a:pt x="7693116" y="2025101"/>
                </a:lnTo>
                <a:lnTo>
                  <a:pt x="7693116" y="2276726"/>
                </a:lnTo>
                <a:lnTo>
                  <a:pt x="7693116" y="2760742"/>
                </a:lnTo>
                <a:lnTo>
                  <a:pt x="7693116" y="3120499"/>
                </a:lnTo>
                <a:lnTo>
                  <a:pt x="7693116" y="3731911"/>
                </a:lnTo>
                <a:lnTo>
                  <a:pt x="7693116" y="3856140"/>
                </a:lnTo>
                <a:lnTo>
                  <a:pt x="7693116" y="4688692"/>
                </a:lnTo>
                <a:lnTo>
                  <a:pt x="7693116" y="4827309"/>
                </a:lnTo>
                <a:lnTo>
                  <a:pt x="7693116" y="5784090"/>
                </a:lnTo>
                <a:cubicBezTo>
                  <a:pt x="7693116" y="5935337"/>
                  <a:pt x="7570506" y="6057947"/>
                  <a:pt x="7419259" y="6057947"/>
                </a:cubicBezTo>
                <a:lnTo>
                  <a:pt x="6241930" y="6057947"/>
                </a:lnTo>
                <a:lnTo>
                  <a:pt x="6221080" y="6057947"/>
                </a:lnTo>
                <a:lnTo>
                  <a:pt x="5400474" y="6057947"/>
                </a:lnTo>
                <a:lnTo>
                  <a:pt x="5379624" y="6057947"/>
                </a:lnTo>
                <a:lnTo>
                  <a:pt x="4202295" y="6057947"/>
                </a:lnTo>
                <a:lnTo>
                  <a:pt x="4181445" y="6057947"/>
                </a:lnTo>
                <a:lnTo>
                  <a:pt x="3511671" y="6057947"/>
                </a:lnTo>
                <a:lnTo>
                  <a:pt x="3490821" y="6057947"/>
                </a:lnTo>
                <a:lnTo>
                  <a:pt x="2313492" y="6057947"/>
                </a:lnTo>
                <a:lnTo>
                  <a:pt x="2292642" y="6057947"/>
                </a:lnTo>
                <a:lnTo>
                  <a:pt x="1472036" y="6057947"/>
                </a:lnTo>
                <a:lnTo>
                  <a:pt x="1451186" y="6057947"/>
                </a:ln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827309"/>
                </a:lnTo>
                <a:lnTo>
                  <a:pt x="0" y="4688692"/>
                </a:lnTo>
                <a:lnTo>
                  <a:pt x="0" y="3856140"/>
                </a:lnTo>
                <a:lnTo>
                  <a:pt x="0" y="3731911"/>
                </a:lnTo>
                <a:lnTo>
                  <a:pt x="0" y="3120499"/>
                </a:lnTo>
                <a:lnTo>
                  <a:pt x="0" y="2760742"/>
                </a:lnTo>
                <a:lnTo>
                  <a:pt x="0" y="2276726"/>
                </a:lnTo>
                <a:lnTo>
                  <a:pt x="0" y="2025101"/>
                </a:lnTo>
                <a:lnTo>
                  <a:pt x="0" y="1369255"/>
                </a:lnTo>
                <a:lnTo>
                  <a:pt x="0" y="1181328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порушення строків на укладення договору/публікації протоколу електронних торгів;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неповнота пакету документів або порушення строків учасником торгів/переможцем;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проблеми з документами.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/>
          <p:nvPr/>
        </p:nvSpPr>
        <p:spPr>
          <a:xfrm>
            <a:off x="722200" y="1471750"/>
            <a:ext cx="6610200" cy="5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 мінімізувати ризики оскарження для орендодавця ?</a:t>
            </a:r>
            <a:endParaRPr sz="5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2" name="Google Shape;33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008" y="11010234"/>
            <a:ext cx="4512860" cy="12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7"/>
          <p:cNvSpPr/>
          <p:nvPr/>
        </p:nvSpPr>
        <p:spPr>
          <a:xfrm>
            <a:off x="7918450" y="1473200"/>
            <a:ext cx="15116973" cy="11691838"/>
          </a:xfrm>
          <a:custGeom>
            <a:avLst/>
            <a:gdLst/>
            <a:ahLst/>
            <a:cxnLst/>
            <a:rect l="l" t="t" r="r" b="b"/>
            <a:pathLst>
              <a:path w="7693116" h="6057947" extrusionOk="0">
                <a:moveTo>
                  <a:pt x="273857" y="0"/>
                </a:moveTo>
                <a:lnTo>
                  <a:pt x="1451186" y="0"/>
                </a:lnTo>
                <a:lnTo>
                  <a:pt x="1472036" y="0"/>
                </a:lnTo>
                <a:lnTo>
                  <a:pt x="2292642" y="0"/>
                </a:lnTo>
                <a:lnTo>
                  <a:pt x="2313492" y="0"/>
                </a:lnTo>
                <a:lnTo>
                  <a:pt x="3490821" y="0"/>
                </a:lnTo>
                <a:lnTo>
                  <a:pt x="3511671" y="0"/>
                </a:lnTo>
                <a:lnTo>
                  <a:pt x="4181445" y="0"/>
                </a:lnTo>
                <a:lnTo>
                  <a:pt x="4202295" y="0"/>
                </a:lnTo>
                <a:lnTo>
                  <a:pt x="5379624" y="0"/>
                </a:lnTo>
                <a:lnTo>
                  <a:pt x="5400474" y="0"/>
                </a:lnTo>
                <a:lnTo>
                  <a:pt x="6221080" y="0"/>
                </a:lnTo>
                <a:lnTo>
                  <a:pt x="6241930" y="0"/>
                </a:lnTo>
                <a:lnTo>
                  <a:pt x="7419259" y="0"/>
                </a:lnTo>
                <a:cubicBezTo>
                  <a:pt x="7570506" y="0"/>
                  <a:pt x="7693116" y="122610"/>
                  <a:pt x="7693116" y="273857"/>
                </a:cubicBezTo>
                <a:lnTo>
                  <a:pt x="7693116" y="1181328"/>
                </a:lnTo>
                <a:lnTo>
                  <a:pt x="7693116" y="1369255"/>
                </a:lnTo>
                <a:lnTo>
                  <a:pt x="7693116" y="2025101"/>
                </a:lnTo>
                <a:lnTo>
                  <a:pt x="7693116" y="2276726"/>
                </a:lnTo>
                <a:lnTo>
                  <a:pt x="7693116" y="2760742"/>
                </a:lnTo>
                <a:lnTo>
                  <a:pt x="7693116" y="3120499"/>
                </a:lnTo>
                <a:lnTo>
                  <a:pt x="7693116" y="3731911"/>
                </a:lnTo>
                <a:lnTo>
                  <a:pt x="7693116" y="3856140"/>
                </a:lnTo>
                <a:lnTo>
                  <a:pt x="7693116" y="4688692"/>
                </a:lnTo>
                <a:lnTo>
                  <a:pt x="7693116" y="4827309"/>
                </a:lnTo>
                <a:lnTo>
                  <a:pt x="7693116" y="5784090"/>
                </a:lnTo>
                <a:cubicBezTo>
                  <a:pt x="7693116" y="5935337"/>
                  <a:pt x="7570506" y="6057947"/>
                  <a:pt x="7419259" y="6057947"/>
                </a:cubicBezTo>
                <a:lnTo>
                  <a:pt x="6241930" y="6057947"/>
                </a:lnTo>
                <a:lnTo>
                  <a:pt x="6221080" y="6057947"/>
                </a:lnTo>
                <a:lnTo>
                  <a:pt x="5400474" y="6057947"/>
                </a:lnTo>
                <a:lnTo>
                  <a:pt x="5379624" y="6057947"/>
                </a:lnTo>
                <a:lnTo>
                  <a:pt x="4202295" y="6057947"/>
                </a:lnTo>
                <a:lnTo>
                  <a:pt x="4181445" y="6057947"/>
                </a:lnTo>
                <a:lnTo>
                  <a:pt x="3511671" y="6057947"/>
                </a:lnTo>
                <a:lnTo>
                  <a:pt x="3490821" y="6057947"/>
                </a:lnTo>
                <a:lnTo>
                  <a:pt x="2313492" y="6057947"/>
                </a:lnTo>
                <a:lnTo>
                  <a:pt x="2292642" y="6057947"/>
                </a:lnTo>
                <a:lnTo>
                  <a:pt x="1472036" y="6057947"/>
                </a:lnTo>
                <a:lnTo>
                  <a:pt x="1451186" y="6057947"/>
                </a:ln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827309"/>
                </a:lnTo>
                <a:lnTo>
                  <a:pt x="0" y="4688692"/>
                </a:lnTo>
                <a:lnTo>
                  <a:pt x="0" y="3856140"/>
                </a:lnTo>
                <a:lnTo>
                  <a:pt x="0" y="3731911"/>
                </a:lnTo>
                <a:lnTo>
                  <a:pt x="0" y="3120499"/>
                </a:lnTo>
                <a:lnTo>
                  <a:pt x="0" y="2760742"/>
                </a:lnTo>
                <a:lnTo>
                  <a:pt x="0" y="2276726"/>
                </a:lnTo>
                <a:lnTo>
                  <a:pt x="0" y="2025101"/>
                </a:lnTo>
                <a:lnTo>
                  <a:pt x="0" y="1369255"/>
                </a:lnTo>
                <a:lnTo>
                  <a:pt x="0" y="1181328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притримуватись стандартів заповнення лота, зокрема при завантаженні фотографій, поверхових планів приміщень, коректності адрес, інформації щодо можливих обтяжень, наявності охоронних договорів;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надавати актуально інформацію стосовно стану лота, наявність чинних орендарів, діючих договорів оренди та умов оренди;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8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8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8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8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8"/>
          <p:cNvSpPr/>
          <p:nvPr/>
        </p:nvSpPr>
        <p:spPr>
          <a:xfrm>
            <a:off x="722200" y="1471750"/>
            <a:ext cx="6610200" cy="5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 мінімізувати ризики оскарження для орендодавця ?</a:t>
            </a:r>
            <a:endParaRPr sz="5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008" y="11010234"/>
            <a:ext cx="4512860" cy="12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8"/>
          <p:cNvSpPr/>
          <p:nvPr/>
        </p:nvSpPr>
        <p:spPr>
          <a:xfrm>
            <a:off x="7918450" y="1473200"/>
            <a:ext cx="15116973" cy="11691838"/>
          </a:xfrm>
          <a:custGeom>
            <a:avLst/>
            <a:gdLst/>
            <a:ahLst/>
            <a:cxnLst/>
            <a:rect l="l" t="t" r="r" b="b"/>
            <a:pathLst>
              <a:path w="7693116" h="6057947" extrusionOk="0">
                <a:moveTo>
                  <a:pt x="273857" y="0"/>
                </a:moveTo>
                <a:lnTo>
                  <a:pt x="1451186" y="0"/>
                </a:lnTo>
                <a:lnTo>
                  <a:pt x="1472036" y="0"/>
                </a:lnTo>
                <a:lnTo>
                  <a:pt x="2292642" y="0"/>
                </a:lnTo>
                <a:lnTo>
                  <a:pt x="2313492" y="0"/>
                </a:lnTo>
                <a:lnTo>
                  <a:pt x="3490821" y="0"/>
                </a:lnTo>
                <a:lnTo>
                  <a:pt x="3511671" y="0"/>
                </a:lnTo>
                <a:lnTo>
                  <a:pt x="4181445" y="0"/>
                </a:lnTo>
                <a:lnTo>
                  <a:pt x="4202295" y="0"/>
                </a:lnTo>
                <a:lnTo>
                  <a:pt x="5379624" y="0"/>
                </a:lnTo>
                <a:lnTo>
                  <a:pt x="5400474" y="0"/>
                </a:lnTo>
                <a:lnTo>
                  <a:pt x="6221080" y="0"/>
                </a:lnTo>
                <a:lnTo>
                  <a:pt x="6241930" y="0"/>
                </a:lnTo>
                <a:lnTo>
                  <a:pt x="7419259" y="0"/>
                </a:lnTo>
                <a:cubicBezTo>
                  <a:pt x="7570506" y="0"/>
                  <a:pt x="7693116" y="122610"/>
                  <a:pt x="7693116" y="273857"/>
                </a:cubicBezTo>
                <a:lnTo>
                  <a:pt x="7693116" y="1181328"/>
                </a:lnTo>
                <a:lnTo>
                  <a:pt x="7693116" y="1369255"/>
                </a:lnTo>
                <a:lnTo>
                  <a:pt x="7693116" y="2025101"/>
                </a:lnTo>
                <a:lnTo>
                  <a:pt x="7693116" y="2276726"/>
                </a:lnTo>
                <a:lnTo>
                  <a:pt x="7693116" y="2760742"/>
                </a:lnTo>
                <a:lnTo>
                  <a:pt x="7693116" y="3120499"/>
                </a:lnTo>
                <a:lnTo>
                  <a:pt x="7693116" y="3731911"/>
                </a:lnTo>
                <a:lnTo>
                  <a:pt x="7693116" y="3856140"/>
                </a:lnTo>
                <a:lnTo>
                  <a:pt x="7693116" y="4688692"/>
                </a:lnTo>
                <a:lnTo>
                  <a:pt x="7693116" y="4827309"/>
                </a:lnTo>
                <a:lnTo>
                  <a:pt x="7693116" y="5784090"/>
                </a:lnTo>
                <a:cubicBezTo>
                  <a:pt x="7693116" y="5935337"/>
                  <a:pt x="7570506" y="6057947"/>
                  <a:pt x="7419259" y="6057947"/>
                </a:cubicBezTo>
                <a:lnTo>
                  <a:pt x="6241930" y="6057947"/>
                </a:lnTo>
                <a:lnTo>
                  <a:pt x="6221080" y="6057947"/>
                </a:lnTo>
                <a:lnTo>
                  <a:pt x="5400474" y="6057947"/>
                </a:lnTo>
                <a:lnTo>
                  <a:pt x="5379624" y="6057947"/>
                </a:lnTo>
                <a:lnTo>
                  <a:pt x="4202295" y="6057947"/>
                </a:lnTo>
                <a:lnTo>
                  <a:pt x="4181445" y="6057947"/>
                </a:lnTo>
                <a:lnTo>
                  <a:pt x="3511671" y="6057947"/>
                </a:lnTo>
                <a:lnTo>
                  <a:pt x="3490821" y="6057947"/>
                </a:lnTo>
                <a:lnTo>
                  <a:pt x="2313492" y="6057947"/>
                </a:lnTo>
                <a:lnTo>
                  <a:pt x="2292642" y="6057947"/>
                </a:lnTo>
                <a:lnTo>
                  <a:pt x="1472036" y="6057947"/>
                </a:lnTo>
                <a:lnTo>
                  <a:pt x="1451186" y="6057947"/>
                </a:ln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827309"/>
                </a:lnTo>
                <a:lnTo>
                  <a:pt x="0" y="4688692"/>
                </a:lnTo>
                <a:lnTo>
                  <a:pt x="0" y="3856140"/>
                </a:lnTo>
                <a:lnTo>
                  <a:pt x="0" y="3731911"/>
                </a:lnTo>
                <a:lnTo>
                  <a:pt x="0" y="3120499"/>
                </a:lnTo>
                <a:lnTo>
                  <a:pt x="0" y="2760742"/>
                </a:lnTo>
                <a:lnTo>
                  <a:pt x="0" y="2276726"/>
                </a:lnTo>
                <a:lnTo>
                  <a:pt x="0" y="2025101"/>
                </a:lnTo>
                <a:lnTo>
                  <a:pt x="0" y="1369255"/>
                </a:lnTo>
                <a:lnTo>
                  <a:pt x="0" y="1181328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завантажити фотографії у достатній кількості для розуміння стану лота;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вести комунікацію з потенційними орендарями;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бути відкритими до діалогу.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8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8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8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8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9"/>
          <p:cNvSpPr/>
          <p:nvPr/>
        </p:nvSpPr>
        <p:spPr>
          <a:xfrm>
            <a:off x="795650" y="1471750"/>
            <a:ext cx="6370200" cy="5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5400" b="1">
                <a:latin typeface="Montserrat"/>
                <a:ea typeface="Montserrat"/>
                <a:cs typeface="Montserrat"/>
                <a:sym typeface="Montserrat"/>
              </a:rPr>
              <a:t>Найчастіші причини дискваліфікації </a:t>
            </a:r>
            <a:endParaRPr sz="5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6" name="Google Shape;34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008" y="11010234"/>
            <a:ext cx="4512860" cy="12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9"/>
          <p:cNvSpPr/>
          <p:nvPr/>
        </p:nvSpPr>
        <p:spPr>
          <a:xfrm>
            <a:off x="7920000" y="1466450"/>
            <a:ext cx="15116973" cy="11510099"/>
          </a:xfrm>
          <a:custGeom>
            <a:avLst/>
            <a:gdLst/>
            <a:ahLst/>
            <a:cxnLst/>
            <a:rect l="l" t="t" r="r" b="b"/>
            <a:pathLst>
              <a:path w="7693116" h="6057947" extrusionOk="0">
                <a:moveTo>
                  <a:pt x="273857" y="0"/>
                </a:moveTo>
                <a:lnTo>
                  <a:pt x="1451186" y="0"/>
                </a:lnTo>
                <a:lnTo>
                  <a:pt x="1472036" y="0"/>
                </a:lnTo>
                <a:lnTo>
                  <a:pt x="2292642" y="0"/>
                </a:lnTo>
                <a:lnTo>
                  <a:pt x="2313492" y="0"/>
                </a:lnTo>
                <a:lnTo>
                  <a:pt x="3490821" y="0"/>
                </a:lnTo>
                <a:lnTo>
                  <a:pt x="3511671" y="0"/>
                </a:lnTo>
                <a:lnTo>
                  <a:pt x="4181445" y="0"/>
                </a:lnTo>
                <a:lnTo>
                  <a:pt x="4202295" y="0"/>
                </a:lnTo>
                <a:lnTo>
                  <a:pt x="5379624" y="0"/>
                </a:lnTo>
                <a:lnTo>
                  <a:pt x="5400474" y="0"/>
                </a:lnTo>
                <a:lnTo>
                  <a:pt x="6221080" y="0"/>
                </a:lnTo>
                <a:lnTo>
                  <a:pt x="6241930" y="0"/>
                </a:lnTo>
                <a:lnTo>
                  <a:pt x="7419259" y="0"/>
                </a:lnTo>
                <a:cubicBezTo>
                  <a:pt x="7570506" y="0"/>
                  <a:pt x="7693116" y="122610"/>
                  <a:pt x="7693116" y="273857"/>
                </a:cubicBezTo>
                <a:lnTo>
                  <a:pt x="7693116" y="1181328"/>
                </a:lnTo>
                <a:lnTo>
                  <a:pt x="7693116" y="1369255"/>
                </a:lnTo>
                <a:lnTo>
                  <a:pt x="7693116" y="2025101"/>
                </a:lnTo>
                <a:lnTo>
                  <a:pt x="7693116" y="2276726"/>
                </a:lnTo>
                <a:lnTo>
                  <a:pt x="7693116" y="2760742"/>
                </a:lnTo>
                <a:lnTo>
                  <a:pt x="7693116" y="3120499"/>
                </a:lnTo>
                <a:lnTo>
                  <a:pt x="7693116" y="3731911"/>
                </a:lnTo>
                <a:lnTo>
                  <a:pt x="7693116" y="3856140"/>
                </a:lnTo>
                <a:lnTo>
                  <a:pt x="7693116" y="4688692"/>
                </a:lnTo>
                <a:lnTo>
                  <a:pt x="7693116" y="4827309"/>
                </a:lnTo>
                <a:lnTo>
                  <a:pt x="7693116" y="5784090"/>
                </a:lnTo>
                <a:cubicBezTo>
                  <a:pt x="7693116" y="5935337"/>
                  <a:pt x="7570506" y="6057947"/>
                  <a:pt x="7419259" y="6057947"/>
                </a:cubicBezTo>
                <a:lnTo>
                  <a:pt x="6241930" y="6057947"/>
                </a:lnTo>
                <a:lnTo>
                  <a:pt x="6221080" y="6057947"/>
                </a:lnTo>
                <a:lnTo>
                  <a:pt x="5400474" y="6057947"/>
                </a:lnTo>
                <a:lnTo>
                  <a:pt x="5379624" y="6057947"/>
                </a:lnTo>
                <a:lnTo>
                  <a:pt x="4202295" y="6057947"/>
                </a:lnTo>
                <a:lnTo>
                  <a:pt x="4181445" y="6057947"/>
                </a:lnTo>
                <a:lnTo>
                  <a:pt x="3511671" y="6057947"/>
                </a:lnTo>
                <a:lnTo>
                  <a:pt x="3490821" y="6057947"/>
                </a:lnTo>
                <a:lnTo>
                  <a:pt x="2313492" y="6057947"/>
                </a:lnTo>
                <a:lnTo>
                  <a:pt x="2292642" y="6057947"/>
                </a:lnTo>
                <a:lnTo>
                  <a:pt x="1472036" y="6057947"/>
                </a:lnTo>
                <a:lnTo>
                  <a:pt x="1451186" y="6057947"/>
                </a:ln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827309"/>
                </a:lnTo>
                <a:lnTo>
                  <a:pt x="0" y="4688692"/>
                </a:lnTo>
                <a:lnTo>
                  <a:pt x="0" y="3856140"/>
                </a:lnTo>
                <a:lnTo>
                  <a:pt x="0" y="3731911"/>
                </a:lnTo>
                <a:lnTo>
                  <a:pt x="0" y="3120499"/>
                </a:lnTo>
                <a:lnTo>
                  <a:pt x="0" y="2760742"/>
                </a:lnTo>
                <a:lnTo>
                  <a:pt x="0" y="2276726"/>
                </a:lnTo>
                <a:lnTo>
                  <a:pt x="0" y="2025101"/>
                </a:lnTo>
                <a:lnTo>
                  <a:pt x="0" y="1369255"/>
                </a:lnTo>
                <a:lnTo>
                  <a:pt x="0" y="1181328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Порушення строків передбачених на підписання протоколу торгів/укладання договору;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неповновнота пакету документів;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невідповідність умовам аукціону;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відмова від укладання договору оренди/ підписання протоколу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0"/>
          <p:cNvSpPr/>
          <p:nvPr/>
        </p:nvSpPr>
        <p:spPr>
          <a:xfrm>
            <a:off x="722200" y="1471750"/>
            <a:ext cx="6610200" cy="5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 уникати дискваліфікації ?</a:t>
            </a:r>
            <a:endParaRPr sz="5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3" name="Google Shape;35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008" y="11010234"/>
            <a:ext cx="4512860" cy="12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0"/>
          <p:cNvSpPr/>
          <p:nvPr/>
        </p:nvSpPr>
        <p:spPr>
          <a:xfrm>
            <a:off x="7918450" y="1473200"/>
            <a:ext cx="15116973" cy="11691838"/>
          </a:xfrm>
          <a:custGeom>
            <a:avLst/>
            <a:gdLst/>
            <a:ahLst/>
            <a:cxnLst/>
            <a:rect l="l" t="t" r="r" b="b"/>
            <a:pathLst>
              <a:path w="7693116" h="6057947" extrusionOk="0">
                <a:moveTo>
                  <a:pt x="273857" y="0"/>
                </a:moveTo>
                <a:lnTo>
                  <a:pt x="1451186" y="0"/>
                </a:lnTo>
                <a:lnTo>
                  <a:pt x="1472036" y="0"/>
                </a:lnTo>
                <a:lnTo>
                  <a:pt x="2292642" y="0"/>
                </a:lnTo>
                <a:lnTo>
                  <a:pt x="2313492" y="0"/>
                </a:lnTo>
                <a:lnTo>
                  <a:pt x="3490821" y="0"/>
                </a:lnTo>
                <a:lnTo>
                  <a:pt x="3511671" y="0"/>
                </a:lnTo>
                <a:lnTo>
                  <a:pt x="4181445" y="0"/>
                </a:lnTo>
                <a:lnTo>
                  <a:pt x="4202295" y="0"/>
                </a:lnTo>
                <a:lnTo>
                  <a:pt x="5379624" y="0"/>
                </a:lnTo>
                <a:lnTo>
                  <a:pt x="5400474" y="0"/>
                </a:lnTo>
                <a:lnTo>
                  <a:pt x="6221080" y="0"/>
                </a:lnTo>
                <a:lnTo>
                  <a:pt x="6241930" y="0"/>
                </a:lnTo>
                <a:lnTo>
                  <a:pt x="7419259" y="0"/>
                </a:lnTo>
                <a:cubicBezTo>
                  <a:pt x="7570506" y="0"/>
                  <a:pt x="7693116" y="122610"/>
                  <a:pt x="7693116" y="273857"/>
                </a:cubicBezTo>
                <a:lnTo>
                  <a:pt x="7693116" y="1181328"/>
                </a:lnTo>
                <a:lnTo>
                  <a:pt x="7693116" y="1369255"/>
                </a:lnTo>
                <a:lnTo>
                  <a:pt x="7693116" y="2025101"/>
                </a:lnTo>
                <a:lnTo>
                  <a:pt x="7693116" y="2276726"/>
                </a:lnTo>
                <a:lnTo>
                  <a:pt x="7693116" y="2760742"/>
                </a:lnTo>
                <a:lnTo>
                  <a:pt x="7693116" y="3120499"/>
                </a:lnTo>
                <a:lnTo>
                  <a:pt x="7693116" y="3731911"/>
                </a:lnTo>
                <a:lnTo>
                  <a:pt x="7693116" y="3856140"/>
                </a:lnTo>
                <a:lnTo>
                  <a:pt x="7693116" y="4688692"/>
                </a:lnTo>
                <a:lnTo>
                  <a:pt x="7693116" y="4827309"/>
                </a:lnTo>
                <a:lnTo>
                  <a:pt x="7693116" y="5784090"/>
                </a:lnTo>
                <a:cubicBezTo>
                  <a:pt x="7693116" y="5935337"/>
                  <a:pt x="7570506" y="6057947"/>
                  <a:pt x="7419259" y="6057947"/>
                </a:cubicBezTo>
                <a:lnTo>
                  <a:pt x="6241930" y="6057947"/>
                </a:lnTo>
                <a:lnTo>
                  <a:pt x="6221080" y="6057947"/>
                </a:lnTo>
                <a:lnTo>
                  <a:pt x="5400474" y="6057947"/>
                </a:lnTo>
                <a:lnTo>
                  <a:pt x="5379624" y="6057947"/>
                </a:lnTo>
                <a:lnTo>
                  <a:pt x="4202295" y="6057947"/>
                </a:lnTo>
                <a:lnTo>
                  <a:pt x="4181445" y="6057947"/>
                </a:lnTo>
                <a:lnTo>
                  <a:pt x="3511671" y="6057947"/>
                </a:lnTo>
                <a:lnTo>
                  <a:pt x="3490821" y="6057947"/>
                </a:lnTo>
                <a:lnTo>
                  <a:pt x="2313492" y="6057947"/>
                </a:lnTo>
                <a:lnTo>
                  <a:pt x="2292642" y="6057947"/>
                </a:lnTo>
                <a:lnTo>
                  <a:pt x="1472036" y="6057947"/>
                </a:lnTo>
                <a:lnTo>
                  <a:pt x="1451186" y="6057947"/>
                </a:ln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827309"/>
                </a:lnTo>
                <a:lnTo>
                  <a:pt x="0" y="4688692"/>
                </a:lnTo>
                <a:lnTo>
                  <a:pt x="0" y="3856140"/>
                </a:lnTo>
                <a:lnTo>
                  <a:pt x="0" y="3731911"/>
                </a:lnTo>
                <a:lnTo>
                  <a:pt x="0" y="3120499"/>
                </a:lnTo>
                <a:lnTo>
                  <a:pt x="0" y="2760742"/>
                </a:lnTo>
                <a:lnTo>
                  <a:pt x="0" y="2276726"/>
                </a:lnTo>
                <a:lnTo>
                  <a:pt x="0" y="2025101"/>
                </a:lnTo>
                <a:lnTo>
                  <a:pt x="0" y="1369255"/>
                </a:lnTo>
                <a:lnTo>
                  <a:pt x="0" y="1181328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ставити запитання організатору електронного аукціону стосовно лота, як при особистій розмові так і фактично на сторінці аукціону;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здійснити огляд документів, що стосуються лота аукціону або запросити додаткові документи у випадку, якщо після перегляду опублікованих документів залишаються питання;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здійснити фактичний огляд такого майна;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1"/>
          <p:cNvSpPr/>
          <p:nvPr/>
        </p:nvSpPr>
        <p:spPr>
          <a:xfrm>
            <a:off x="722200" y="1471750"/>
            <a:ext cx="6610200" cy="5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 уникати дискваліфікації ?</a:t>
            </a:r>
            <a:endParaRPr sz="5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0" name="Google Shape;36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008" y="11010234"/>
            <a:ext cx="4512860" cy="12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1"/>
          <p:cNvSpPr/>
          <p:nvPr/>
        </p:nvSpPr>
        <p:spPr>
          <a:xfrm>
            <a:off x="7918450" y="1473200"/>
            <a:ext cx="15116973" cy="11691838"/>
          </a:xfrm>
          <a:custGeom>
            <a:avLst/>
            <a:gdLst/>
            <a:ahLst/>
            <a:cxnLst/>
            <a:rect l="l" t="t" r="r" b="b"/>
            <a:pathLst>
              <a:path w="7693116" h="6057947" extrusionOk="0">
                <a:moveTo>
                  <a:pt x="273857" y="0"/>
                </a:moveTo>
                <a:lnTo>
                  <a:pt x="1451186" y="0"/>
                </a:lnTo>
                <a:lnTo>
                  <a:pt x="1472036" y="0"/>
                </a:lnTo>
                <a:lnTo>
                  <a:pt x="2292642" y="0"/>
                </a:lnTo>
                <a:lnTo>
                  <a:pt x="2313492" y="0"/>
                </a:lnTo>
                <a:lnTo>
                  <a:pt x="3490821" y="0"/>
                </a:lnTo>
                <a:lnTo>
                  <a:pt x="3511671" y="0"/>
                </a:lnTo>
                <a:lnTo>
                  <a:pt x="4181445" y="0"/>
                </a:lnTo>
                <a:lnTo>
                  <a:pt x="4202295" y="0"/>
                </a:lnTo>
                <a:lnTo>
                  <a:pt x="5379624" y="0"/>
                </a:lnTo>
                <a:lnTo>
                  <a:pt x="5400474" y="0"/>
                </a:lnTo>
                <a:lnTo>
                  <a:pt x="6221080" y="0"/>
                </a:lnTo>
                <a:lnTo>
                  <a:pt x="6241930" y="0"/>
                </a:lnTo>
                <a:lnTo>
                  <a:pt x="7419259" y="0"/>
                </a:lnTo>
                <a:cubicBezTo>
                  <a:pt x="7570506" y="0"/>
                  <a:pt x="7693116" y="122610"/>
                  <a:pt x="7693116" y="273857"/>
                </a:cubicBezTo>
                <a:lnTo>
                  <a:pt x="7693116" y="1181328"/>
                </a:lnTo>
                <a:lnTo>
                  <a:pt x="7693116" y="1369255"/>
                </a:lnTo>
                <a:lnTo>
                  <a:pt x="7693116" y="2025101"/>
                </a:lnTo>
                <a:lnTo>
                  <a:pt x="7693116" y="2276726"/>
                </a:lnTo>
                <a:lnTo>
                  <a:pt x="7693116" y="2760742"/>
                </a:lnTo>
                <a:lnTo>
                  <a:pt x="7693116" y="3120499"/>
                </a:lnTo>
                <a:lnTo>
                  <a:pt x="7693116" y="3731911"/>
                </a:lnTo>
                <a:lnTo>
                  <a:pt x="7693116" y="3856140"/>
                </a:lnTo>
                <a:lnTo>
                  <a:pt x="7693116" y="4688692"/>
                </a:lnTo>
                <a:lnTo>
                  <a:pt x="7693116" y="4827309"/>
                </a:lnTo>
                <a:lnTo>
                  <a:pt x="7693116" y="5784090"/>
                </a:lnTo>
                <a:cubicBezTo>
                  <a:pt x="7693116" y="5935337"/>
                  <a:pt x="7570506" y="6057947"/>
                  <a:pt x="7419259" y="6057947"/>
                </a:cubicBezTo>
                <a:lnTo>
                  <a:pt x="6241930" y="6057947"/>
                </a:lnTo>
                <a:lnTo>
                  <a:pt x="6221080" y="6057947"/>
                </a:lnTo>
                <a:lnTo>
                  <a:pt x="5400474" y="6057947"/>
                </a:lnTo>
                <a:lnTo>
                  <a:pt x="5379624" y="6057947"/>
                </a:lnTo>
                <a:lnTo>
                  <a:pt x="4202295" y="6057947"/>
                </a:lnTo>
                <a:lnTo>
                  <a:pt x="4181445" y="6057947"/>
                </a:lnTo>
                <a:lnTo>
                  <a:pt x="3511671" y="6057947"/>
                </a:lnTo>
                <a:lnTo>
                  <a:pt x="3490821" y="6057947"/>
                </a:lnTo>
                <a:lnTo>
                  <a:pt x="2313492" y="6057947"/>
                </a:lnTo>
                <a:lnTo>
                  <a:pt x="2292642" y="6057947"/>
                </a:lnTo>
                <a:lnTo>
                  <a:pt x="1472036" y="6057947"/>
                </a:lnTo>
                <a:lnTo>
                  <a:pt x="1451186" y="6057947"/>
                </a:ln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827309"/>
                </a:lnTo>
                <a:lnTo>
                  <a:pt x="0" y="4688692"/>
                </a:lnTo>
                <a:lnTo>
                  <a:pt x="0" y="3856140"/>
                </a:lnTo>
                <a:lnTo>
                  <a:pt x="0" y="3731911"/>
                </a:lnTo>
                <a:lnTo>
                  <a:pt x="0" y="3120499"/>
                </a:lnTo>
                <a:lnTo>
                  <a:pt x="0" y="2760742"/>
                </a:lnTo>
                <a:lnTo>
                  <a:pt x="0" y="2276726"/>
                </a:lnTo>
                <a:lnTo>
                  <a:pt x="0" y="2025101"/>
                </a:lnTo>
                <a:lnTo>
                  <a:pt x="0" y="1369255"/>
                </a:lnTo>
                <a:lnTo>
                  <a:pt x="0" y="1181328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18288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ставити запитання до операторів електронних майданчиків;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8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 взятті участі в аукціоні керуватись лише законодавством;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8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2"/>
          <p:cNvSpPr/>
          <p:nvPr/>
        </p:nvSpPr>
        <p:spPr>
          <a:xfrm>
            <a:off x="722200" y="1471750"/>
            <a:ext cx="6610200" cy="5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5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Типові спірні  питання та алгоритми їх вирішення під час проведення аукціонів</a:t>
            </a:r>
            <a:endParaRPr sz="5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5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endParaRPr sz="5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7" name="Google Shape;36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008" y="11010234"/>
            <a:ext cx="4512860" cy="12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2"/>
          <p:cNvSpPr/>
          <p:nvPr/>
        </p:nvSpPr>
        <p:spPr>
          <a:xfrm>
            <a:off x="7918450" y="1473200"/>
            <a:ext cx="15116973" cy="11691838"/>
          </a:xfrm>
          <a:custGeom>
            <a:avLst/>
            <a:gdLst/>
            <a:ahLst/>
            <a:cxnLst/>
            <a:rect l="l" t="t" r="r" b="b"/>
            <a:pathLst>
              <a:path w="7693116" h="6057947" extrusionOk="0">
                <a:moveTo>
                  <a:pt x="273857" y="0"/>
                </a:moveTo>
                <a:lnTo>
                  <a:pt x="1451186" y="0"/>
                </a:lnTo>
                <a:lnTo>
                  <a:pt x="1472036" y="0"/>
                </a:lnTo>
                <a:lnTo>
                  <a:pt x="2292642" y="0"/>
                </a:lnTo>
                <a:lnTo>
                  <a:pt x="2313492" y="0"/>
                </a:lnTo>
                <a:lnTo>
                  <a:pt x="3490821" y="0"/>
                </a:lnTo>
                <a:lnTo>
                  <a:pt x="3511671" y="0"/>
                </a:lnTo>
                <a:lnTo>
                  <a:pt x="4181445" y="0"/>
                </a:lnTo>
                <a:lnTo>
                  <a:pt x="4202295" y="0"/>
                </a:lnTo>
                <a:lnTo>
                  <a:pt x="5379624" y="0"/>
                </a:lnTo>
                <a:lnTo>
                  <a:pt x="5400474" y="0"/>
                </a:lnTo>
                <a:lnTo>
                  <a:pt x="6221080" y="0"/>
                </a:lnTo>
                <a:lnTo>
                  <a:pt x="6241930" y="0"/>
                </a:lnTo>
                <a:lnTo>
                  <a:pt x="7419259" y="0"/>
                </a:lnTo>
                <a:cubicBezTo>
                  <a:pt x="7570506" y="0"/>
                  <a:pt x="7693116" y="122610"/>
                  <a:pt x="7693116" y="273857"/>
                </a:cubicBezTo>
                <a:lnTo>
                  <a:pt x="7693116" y="1181328"/>
                </a:lnTo>
                <a:lnTo>
                  <a:pt x="7693116" y="1369255"/>
                </a:lnTo>
                <a:lnTo>
                  <a:pt x="7693116" y="2025101"/>
                </a:lnTo>
                <a:lnTo>
                  <a:pt x="7693116" y="2276726"/>
                </a:lnTo>
                <a:lnTo>
                  <a:pt x="7693116" y="2760742"/>
                </a:lnTo>
                <a:lnTo>
                  <a:pt x="7693116" y="3120499"/>
                </a:lnTo>
                <a:lnTo>
                  <a:pt x="7693116" y="3731911"/>
                </a:lnTo>
                <a:lnTo>
                  <a:pt x="7693116" y="3856140"/>
                </a:lnTo>
                <a:lnTo>
                  <a:pt x="7693116" y="4688692"/>
                </a:lnTo>
                <a:lnTo>
                  <a:pt x="7693116" y="4827309"/>
                </a:lnTo>
                <a:lnTo>
                  <a:pt x="7693116" y="5784090"/>
                </a:lnTo>
                <a:cubicBezTo>
                  <a:pt x="7693116" y="5935337"/>
                  <a:pt x="7570506" y="6057947"/>
                  <a:pt x="7419259" y="6057947"/>
                </a:cubicBezTo>
                <a:lnTo>
                  <a:pt x="6241930" y="6057947"/>
                </a:lnTo>
                <a:lnTo>
                  <a:pt x="6221080" y="6057947"/>
                </a:lnTo>
                <a:lnTo>
                  <a:pt x="5400474" y="6057947"/>
                </a:lnTo>
                <a:lnTo>
                  <a:pt x="5379624" y="6057947"/>
                </a:lnTo>
                <a:lnTo>
                  <a:pt x="4202295" y="6057947"/>
                </a:lnTo>
                <a:lnTo>
                  <a:pt x="4181445" y="6057947"/>
                </a:lnTo>
                <a:lnTo>
                  <a:pt x="3511671" y="6057947"/>
                </a:lnTo>
                <a:lnTo>
                  <a:pt x="3490821" y="6057947"/>
                </a:lnTo>
                <a:lnTo>
                  <a:pt x="2313492" y="6057947"/>
                </a:lnTo>
                <a:lnTo>
                  <a:pt x="2292642" y="6057947"/>
                </a:lnTo>
                <a:lnTo>
                  <a:pt x="1472036" y="6057947"/>
                </a:lnTo>
                <a:lnTo>
                  <a:pt x="1451186" y="6057947"/>
                </a:ln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827309"/>
                </a:lnTo>
                <a:lnTo>
                  <a:pt x="0" y="4688692"/>
                </a:lnTo>
                <a:lnTo>
                  <a:pt x="0" y="3856140"/>
                </a:lnTo>
                <a:lnTo>
                  <a:pt x="0" y="3731911"/>
                </a:lnTo>
                <a:lnTo>
                  <a:pt x="0" y="3120499"/>
                </a:lnTo>
                <a:lnTo>
                  <a:pt x="0" y="2760742"/>
                </a:lnTo>
                <a:lnTo>
                  <a:pt x="0" y="2276726"/>
                </a:lnTo>
                <a:lnTo>
                  <a:pt x="0" y="2025101"/>
                </a:lnTo>
                <a:lnTo>
                  <a:pt x="0" y="1369255"/>
                </a:lnTo>
                <a:lnTo>
                  <a:pt x="0" y="1181328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необхідність наявності ліцензії на провадження певного виду діяльності;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подвійне трактування положень;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наявність умов, що створюють дискримінаційні умови;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7620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Montserrat Medium"/>
              <a:buChar char="●"/>
            </a:pPr>
            <a:r>
              <a:rPr lang="en-US" sz="4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відмова від підписання протоколу/ укладання договору оренди переможцем аукціону</a:t>
            </a: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8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ctrTitle"/>
          </p:nvPr>
        </p:nvSpPr>
        <p:spPr>
          <a:xfrm>
            <a:off x="864350" y="770775"/>
            <a:ext cx="189432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Перший аукціон з оренди на Прозорро.Продаж за новим законодавством </a:t>
            </a:r>
            <a:endParaRPr sz="56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75" y="2752575"/>
            <a:ext cx="23301000" cy="10688400"/>
          </a:xfrm>
          <a:prstGeom prst="roundRect">
            <a:avLst>
              <a:gd name="adj" fmla="val 633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3"/>
          <p:cNvSpPr txBox="1">
            <a:spLocks noGrp="1"/>
          </p:cNvSpPr>
          <p:nvPr>
            <p:ph type="ctrTitle"/>
          </p:nvPr>
        </p:nvSpPr>
        <p:spPr>
          <a:xfrm>
            <a:off x="1920325" y="1902900"/>
            <a:ext cx="13824900" cy="9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8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портал системи: </a:t>
            </a:r>
            <a:endParaRPr sz="8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8000" b="1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prozorro.sale</a:t>
            </a:r>
            <a:endParaRPr sz="80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endParaRPr sz="8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8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електронна сринька: </a:t>
            </a:r>
            <a:r>
              <a:rPr lang="en-US" sz="8000" b="1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info@prozorro.sale</a:t>
            </a:r>
            <a:endParaRPr sz="80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endParaRPr sz="80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8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екстрений телефон:</a:t>
            </a:r>
            <a:endParaRPr sz="8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8000" b="1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+38068-924-27-54</a:t>
            </a:r>
            <a:endParaRPr sz="80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1100" y="5195450"/>
            <a:ext cx="6054050" cy="16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4"/>
          <p:cNvSpPr txBox="1"/>
          <p:nvPr/>
        </p:nvSpPr>
        <p:spPr>
          <a:xfrm>
            <a:off x="6086100" y="8183250"/>
            <a:ext cx="13126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Будуємо ринки та довіру</a:t>
            </a:r>
            <a:endParaRPr sz="72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ctrTitle"/>
          </p:nvPr>
        </p:nvSpPr>
        <p:spPr>
          <a:xfrm>
            <a:off x="864350" y="770775"/>
            <a:ext cx="203187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Всього оголошених аукціонів на Прозорро.Продажі </a:t>
            </a:r>
            <a:endParaRPr sz="56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25" y="2358050"/>
            <a:ext cx="23882400" cy="10887600"/>
          </a:xfrm>
          <a:prstGeom prst="roundRect">
            <a:avLst>
              <a:gd name="adj" fmla="val 5638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>
            <a:spLocks noGrp="1"/>
          </p:cNvSpPr>
          <p:nvPr>
            <p:ph type="ctrTitle"/>
          </p:nvPr>
        </p:nvSpPr>
        <p:spPr>
          <a:xfrm>
            <a:off x="864350" y="770775"/>
            <a:ext cx="189432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Аукціони по м. Києву та Київській області </a:t>
            </a:r>
            <a:endParaRPr sz="56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1" name="Google Shape;21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50" y="2515250"/>
            <a:ext cx="23540700" cy="10821900"/>
          </a:xfrm>
          <a:prstGeom prst="roundRect">
            <a:avLst>
              <a:gd name="adj" fmla="val 773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>
            <a:spLocks noGrp="1"/>
          </p:cNvSpPr>
          <p:nvPr>
            <p:ph type="ctrTitle"/>
          </p:nvPr>
        </p:nvSpPr>
        <p:spPr>
          <a:xfrm>
            <a:off x="864358" y="770770"/>
            <a:ext cx="182880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Аукціони, що відбулися</a:t>
            </a:r>
            <a:endParaRPr sz="56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50" y="2752577"/>
            <a:ext cx="23929500" cy="10418100"/>
          </a:xfrm>
          <a:prstGeom prst="roundRect">
            <a:avLst>
              <a:gd name="adj" fmla="val 6495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ctrTitle"/>
          </p:nvPr>
        </p:nvSpPr>
        <p:spPr>
          <a:xfrm>
            <a:off x="864358" y="770770"/>
            <a:ext cx="182880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Підписаних контрактів на аукціонах</a:t>
            </a:r>
            <a:endParaRPr sz="56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44" y="2556075"/>
            <a:ext cx="23448000" cy="10609800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ctrTitle"/>
          </p:nvPr>
        </p:nvSpPr>
        <p:spPr>
          <a:xfrm>
            <a:off x="864358" y="770770"/>
            <a:ext cx="182880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Аукціони, що очікуємо</a:t>
            </a:r>
            <a:endParaRPr sz="56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25" y="2752575"/>
            <a:ext cx="23501700" cy="10655400"/>
          </a:xfrm>
          <a:prstGeom prst="roundRect">
            <a:avLst>
              <a:gd name="adj" fmla="val 6555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/>
          <p:nvPr/>
        </p:nvSpPr>
        <p:spPr>
          <a:xfrm>
            <a:off x="1440000" y="4695900"/>
            <a:ext cx="21600000" cy="321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6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6800" b="1">
                <a:solidFill>
                  <a:schemeClr val="lt1"/>
                </a:solidFill>
              </a:rPr>
              <a:t>Що було зроблено за 2020-2021 рр.</a:t>
            </a:r>
            <a:endParaRPr sz="6800" b="1">
              <a:solidFill>
                <a:schemeClr val="lt1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35" name="Google Shape;23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0000" y="10658200"/>
            <a:ext cx="5759999" cy="15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Произвольный</PresentationFormat>
  <Paragraphs>111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Helvetica Neue</vt:lpstr>
      <vt:lpstr>Calibri</vt:lpstr>
      <vt:lpstr>Montserrat</vt:lpstr>
      <vt:lpstr>Montserrat Medium</vt:lpstr>
      <vt:lpstr>Open Sans</vt:lpstr>
      <vt:lpstr>Oswald</vt:lpstr>
      <vt:lpstr>Arial</vt:lpstr>
      <vt:lpstr>20_BasicBlack</vt:lpstr>
      <vt:lpstr>Тема Office</vt:lpstr>
      <vt:lpstr>Презентация PowerPoint</vt:lpstr>
      <vt:lpstr>Презентация PowerPoint</vt:lpstr>
      <vt:lpstr>Перший аукціон з оренди на Прозорро.Продаж за новим законодавством </vt:lpstr>
      <vt:lpstr>Всього оголошених аукціонів на Прозорро.Продажі </vt:lpstr>
      <vt:lpstr>Аукціони по м. Києву та Київській області </vt:lpstr>
      <vt:lpstr>Аукціони, що відбулися</vt:lpstr>
      <vt:lpstr>Підписаних контрактів на аукціонах</vt:lpstr>
      <vt:lpstr>Аукціони, що очікуємо</vt:lpstr>
      <vt:lpstr>Презентация PowerPoint</vt:lpstr>
      <vt:lpstr>Запуск переліків майна на prozorro.sale - з жовтня 2020 року</vt:lpstr>
      <vt:lpstr>Можливість подання заяв в ЕТС - з жовтня 2020</vt:lpstr>
      <vt:lpstr>Можливість реагування на подані заяви в ЕТС</vt:lpstr>
      <vt:lpstr>Можливість публікації всіх договорів оренди в ЕТС</vt:lpstr>
      <vt:lpstr>Оновлення модулю аналітики на prozorro.sale</vt:lpstr>
      <vt:lpstr>Оновлення модулю аукціонів: англійський аукціон</vt:lpstr>
      <vt:lpstr>Оновлення модулю аукціонів: голландський аукціон</vt:lpstr>
      <vt:lpstr>Запуск аукціонів з переважним правом - з 1 червня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портал системи:  prozorro.sale  електронна сринька: info@prozorro.sale  екстрений телефон: +38068-924-27-54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Медведская</cp:lastModifiedBy>
  <cp:revision>1</cp:revision>
  <dcterms:modified xsi:type="dcterms:W3CDTF">2021-11-11T08:30:31Z</dcterms:modified>
</cp:coreProperties>
</file>