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2438400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Montserrat" panose="00000500000000000000" pitchFamily="2" charset="-52"/>
      <p:regular r:id="rId26"/>
      <p:bold r:id="rId27"/>
      <p:italic r:id="rId28"/>
      <p:boldItalic r:id="rId29"/>
    </p:embeddedFont>
    <p:embeddedFont>
      <p:font typeface="Montserrat Medium" panose="00000600000000000000" pitchFamily="2" charset="-52"/>
      <p:regular r:id="rId30"/>
      <p:bold r:id="rId31"/>
      <p:italic r:id="rId32"/>
      <p:boldItalic r:id="rId33"/>
    </p:embeddedFont>
    <p:embeddedFont>
      <p:font typeface="Montserrat SemiBold" panose="00000700000000000000" pitchFamily="2" charset="-52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swald" panose="00000500000000000000" pitchFamily="2" charset="-52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dd4a18c5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13dd4a18c5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2412001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g132412001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54144270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g1254144270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dd4a18c5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13dd4a18c5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61386e23d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g1b61386e23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254144270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1254144270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dd4a18c59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g13dd4a18c59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2412001d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g132412001d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54144270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254144270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2412001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132412001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9b62ab304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g19b62ab30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9b62ab304a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g19b62ab304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511300" y="-3721100"/>
            <a:ext cx="28511501" cy="1903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 УКР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691800" y="3212851"/>
            <a:ext cx="23364900" cy="2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9600"/>
              <a:buFont typeface="Oswald"/>
              <a:buNone/>
              <a:defRPr sz="96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22593221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549" y="6618600"/>
            <a:ext cx="8892919" cy="290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726" y="10972349"/>
            <a:ext cx="4573450" cy="14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65976" y="11230301"/>
            <a:ext cx="2922502" cy="91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>
            <a:spLocks noGrp="1"/>
          </p:cNvSpPr>
          <p:nvPr>
            <p:ph type="pic" idx="2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1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subTitle" idx="1"/>
          </p:nvPr>
        </p:nvSpPr>
        <p:spPr>
          <a:xfrm>
            <a:off x="389950" y="186655"/>
            <a:ext cx="227214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22593221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0" title="123 грн"/>
          <p:cNvSpPr txBox="1">
            <a:spLocks noGrp="1"/>
          </p:cNvSpPr>
          <p:nvPr>
            <p:ph type="subTitle" idx="2"/>
          </p:nvPr>
        </p:nvSpPr>
        <p:spPr>
          <a:xfrm>
            <a:off x="3924800" y="4350350"/>
            <a:ext cx="6556800" cy="2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0" title="123 грн"/>
          <p:cNvSpPr txBox="1">
            <a:spLocks noGrp="1"/>
          </p:cNvSpPr>
          <p:nvPr>
            <p:ph type="subTitle" idx="3"/>
          </p:nvPr>
        </p:nvSpPr>
        <p:spPr>
          <a:xfrm>
            <a:off x="3924800" y="8842150"/>
            <a:ext cx="80358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8" name="Google Shape;158;p30" title="123 грн"/>
          <p:cNvSpPr txBox="1">
            <a:spLocks noGrp="1"/>
          </p:cNvSpPr>
          <p:nvPr>
            <p:ph type="subTitle" idx="4"/>
          </p:nvPr>
        </p:nvSpPr>
        <p:spPr>
          <a:xfrm>
            <a:off x="13972350" y="4350350"/>
            <a:ext cx="6556800" cy="2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400"/>
              <a:buFont typeface="Oswald"/>
              <a:buNone/>
              <a:defRPr sz="74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Arial"/>
              <a:buNone/>
              <a:defRPr sz="7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0" title="123 грн"/>
          <p:cNvSpPr txBox="1">
            <a:spLocks noGrp="1"/>
          </p:cNvSpPr>
          <p:nvPr>
            <p:ph type="subTitle" idx="5"/>
          </p:nvPr>
        </p:nvSpPr>
        <p:spPr>
          <a:xfrm>
            <a:off x="13972350" y="8842150"/>
            <a:ext cx="8035800" cy="1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628700"/>
            <a:ext cx="24384002" cy="20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1676400" y="4976798"/>
            <a:ext cx="21031200" cy="4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Montserrat"/>
              <a:buNone/>
              <a:defRPr sz="74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562" y="1925774"/>
            <a:ext cx="4639321" cy="153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-431800" y="-4038600"/>
            <a:ext cx="29463999" cy="18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3400" y="14553498"/>
            <a:ext cx="4377131" cy="21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>
            <a:spLocks noGrp="1"/>
          </p:cNvSpPr>
          <p:nvPr>
            <p:ph type="pic" idx="2"/>
          </p:nvPr>
        </p:nvSpPr>
        <p:spPr>
          <a:xfrm>
            <a:off x="1370706" y="2939972"/>
            <a:ext cx="21657000" cy="7517400"/>
          </a:xfrm>
          <a:prstGeom prst="rect">
            <a:avLst/>
          </a:prstGeom>
          <a:solidFill>
            <a:srgbClr val="92C1E9">
              <a:alpha val="40000"/>
            </a:srgbClr>
          </a:solidFill>
          <a:ln>
            <a:noFill/>
          </a:ln>
        </p:spPr>
      </p:sp>
      <p:sp>
        <p:nvSpPr>
          <p:cNvPr id="167" name="Google Shape;167;p32"/>
          <p:cNvSpPr>
            <a:spLocks noGrp="1"/>
          </p:cNvSpPr>
          <p:nvPr>
            <p:ph type="pic" idx="3"/>
          </p:nvPr>
        </p:nvSpPr>
        <p:spPr>
          <a:xfrm>
            <a:off x="1370706" y="11145974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2983616" y="11130878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4"/>
          </p:nvPr>
        </p:nvSpPr>
        <p:spPr>
          <a:xfrm>
            <a:off x="2984260" y="11734292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>
            <a:spLocks noGrp="1"/>
          </p:cNvSpPr>
          <p:nvPr>
            <p:ph type="pic" idx="5"/>
          </p:nvPr>
        </p:nvSpPr>
        <p:spPr>
          <a:xfrm>
            <a:off x="16387473" y="11149828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2"/>
          <p:cNvSpPr txBox="1">
            <a:spLocks noGrp="1"/>
          </p:cNvSpPr>
          <p:nvPr>
            <p:ph type="body" idx="6"/>
          </p:nvPr>
        </p:nvSpPr>
        <p:spPr>
          <a:xfrm>
            <a:off x="18000384" y="11134732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7"/>
          </p:nvPr>
        </p:nvSpPr>
        <p:spPr>
          <a:xfrm>
            <a:off x="18001028" y="11738146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>
            <a:spLocks noGrp="1"/>
          </p:cNvSpPr>
          <p:nvPr>
            <p:ph type="pic" idx="8"/>
          </p:nvPr>
        </p:nvSpPr>
        <p:spPr>
          <a:xfrm>
            <a:off x="8784180" y="11145974"/>
            <a:ext cx="1235400" cy="12354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2"/>
          <p:cNvSpPr txBox="1">
            <a:spLocks noGrp="1"/>
          </p:cNvSpPr>
          <p:nvPr>
            <p:ph type="body" idx="9"/>
          </p:nvPr>
        </p:nvSpPr>
        <p:spPr>
          <a:xfrm>
            <a:off x="10397090" y="11130878"/>
            <a:ext cx="5026800" cy="550200"/>
          </a:xfrm>
          <a:prstGeom prst="rect">
            <a:avLst/>
          </a:prstGeom>
          <a:solidFill>
            <a:srgbClr val="EBE7F3"/>
          </a:solidFill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26AAD"/>
              </a:buClr>
              <a:buSzPts val="3200"/>
              <a:buChar char="•"/>
              <a:defRPr sz="3200" b="1" i="0">
                <a:solidFill>
                  <a:srgbClr val="826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3"/>
          </p:nvPr>
        </p:nvSpPr>
        <p:spPr>
          <a:xfrm>
            <a:off x="10397734" y="11734292"/>
            <a:ext cx="5026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4"/>
          </p:nvPr>
        </p:nvSpPr>
        <p:spPr>
          <a:xfrm>
            <a:off x="0" y="900610"/>
            <a:ext cx="19618800" cy="1347000"/>
          </a:xfrm>
          <a:prstGeom prst="rect">
            <a:avLst/>
          </a:prstGeom>
          <a:solidFill>
            <a:srgbClr val="FFD60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71940"/>
              </a:buClr>
              <a:buSzPts val="4800"/>
              <a:buChar char="•"/>
              <a:defRPr sz="4800" b="1" i="0">
                <a:solidFill>
                  <a:srgbClr val="0719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>
            <a:spLocks noGrp="1"/>
          </p:cNvSpPr>
          <p:nvPr>
            <p:ph type="pic" idx="2"/>
          </p:nvPr>
        </p:nvSpPr>
        <p:spPr>
          <a:xfrm>
            <a:off x="1495426" y="3105150"/>
            <a:ext cx="21393000" cy="8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3"/>
          <p:cNvSpPr txBox="1"/>
          <p:nvPr/>
        </p:nvSpPr>
        <p:spPr>
          <a:xfrm>
            <a:off x="5577840" y="-1493520"/>
            <a:ext cx="36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0" y="900610"/>
            <a:ext cx="17251800" cy="1347000"/>
          </a:xfrm>
          <a:prstGeom prst="rect">
            <a:avLst/>
          </a:prstGeom>
          <a:solidFill>
            <a:srgbClr val="FFD603"/>
          </a:solidFill>
          <a:ln w="9525" cap="flat" cmpd="sng">
            <a:solidFill>
              <a:srgbClr val="0719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83E77"/>
              </a:buClr>
              <a:buSzPts val="4800"/>
              <a:buChar char="•"/>
              <a:defRPr sz="4800" b="1" i="0">
                <a:solidFill>
                  <a:srgbClr val="183E7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66522" y="508012"/>
            <a:ext cx="217614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lvl="3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1"/>
          </p:nvPr>
        </p:nvSpPr>
        <p:spPr>
          <a:xfrm>
            <a:off x="1663700" y="9178926"/>
            <a:ext cx="21031200" cy="3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 sz="3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1679576" y="3362326"/>
            <a:ext cx="103161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2"/>
          </p:nvPr>
        </p:nvSpPr>
        <p:spPr>
          <a:xfrm>
            <a:off x="1679576" y="5010150"/>
            <a:ext cx="10316100" cy="7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 b="1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500" cy="7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0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0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39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10366376" y="1974850"/>
            <a:ext cx="12344700" cy="9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635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2"/>
          </p:nvPr>
        </p:nvSpPr>
        <p:spPr>
          <a:xfrm>
            <a:off x="1679576" y="4114800"/>
            <a:ext cx="7863900" cy="7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39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3"/>
          <p:cNvSpPr>
            <a:spLocks noGrp="1"/>
          </p:cNvSpPr>
          <p:nvPr>
            <p:ph type="pic" idx="2"/>
          </p:nvPr>
        </p:nvSpPr>
        <p:spPr>
          <a:xfrm>
            <a:off x="10366376" y="1974850"/>
            <a:ext cx="123447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1679576" y="4114800"/>
            <a:ext cx="7863900" cy="76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body" idx="1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 rot="5400000">
            <a:off x="14266800" y="3913550"/>
            <a:ext cx="11624100" cy="5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 rot="5400000">
            <a:off x="3598500" y="-1192150"/>
            <a:ext cx="11624100" cy="15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lvl="0" indent="-4635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marL="914400" lvl="1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marL="1371600" lvl="2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marL="182880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marL="228600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marL="274320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marL="320040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marL="365760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marL="411480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>
            <a:spLocks noGrp="1"/>
          </p:cNvSpPr>
          <p:nvPr>
            <p:ph type="subTitle" idx="1"/>
          </p:nvPr>
        </p:nvSpPr>
        <p:spPr>
          <a:xfrm>
            <a:off x="389950" y="186654"/>
            <a:ext cx="227217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sldNum" idx="12"/>
          </p:nvPr>
        </p:nvSpPr>
        <p:spPr>
          <a:xfrm>
            <a:off x="22593220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46" title="123 грн"/>
          <p:cNvSpPr txBox="1">
            <a:spLocks noGrp="1"/>
          </p:cNvSpPr>
          <p:nvPr>
            <p:ph type="subTitle" idx="2"/>
          </p:nvPr>
        </p:nvSpPr>
        <p:spPr>
          <a:xfrm>
            <a:off x="3924800" y="4350350"/>
            <a:ext cx="65568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6" title="123 грн"/>
          <p:cNvSpPr txBox="1">
            <a:spLocks noGrp="1"/>
          </p:cNvSpPr>
          <p:nvPr>
            <p:ph type="subTitle" idx="3"/>
          </p:nvPr>
        </p:nvSpPr>
        <p:spPr>
          <a:xfrm>
            <a:off x="3924800" y="8842150"/>
            <a:ext cx="8036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900"/>
              <a:buFont typeface="Open Sans"/>
              <a:buNone/>
              <a:defRPr sz="29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7" name="Google Shape;257;p46" title="123 грн"/>
          <p:cNvSpPr txBox="1">
            <a:spLocks noGrp="1"/>
          </p:cNvSpPr>
          <p:nvPr>
            <p:ph type="subTitle" idx="4"/>
          </p:nvPr>
        </p:nvSpPr>
        <p:spPr>
          <a:xfrm>
            <a:off x="13972350" y="4350350"/>
            <a:ext cx="65568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6" title="123 грн"/>
          <p:cNvSpPr txBox="1">
            <a:spLocks noGrp="1"/>
          </p:cNvSpPr>
          <p:nvPr>
            <p:ph type="subTitle" idx="5"/>
          </p:nvPr>
        </p:nvSpPr>
        <p:spPr>
          <a:xfrm>
            <a:off x="13972350" y="8842150"/>
            <a:ext cx="8036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900"/>
              <a:buFont typeface="Open Sans"/>
              <a:buNone/>
              <a:defRPr sz="29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2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84" name="Google Shape;284;p53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85" name="Google Shape;285;p5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>
            <a:spLocks noGrp="1"/>
          </p:cNvSpPr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288" name="Google Shape;288;p5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5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297" name="Google Shape;297;p5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7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00" name="Google Shape;300;p57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5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9"/>
          <p:cNvSpPr txBox="1">
            <a:spLocks noGrp="1"/>
          </p:cNvSpPr>
          <p:nvPr>
            <p:ph type="subTitle" idx="1"/>
          </p:nvPr>
        </p:nvSpPr>
        <p:spPr>
          <a:xfrm>
            <a:off x="389950" y="186655"/>
            <a:ext cx="227217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59"/>
          <p:cNvSpPr txBox="1">
            <a:spLocks noGrp="1"/>
          </p:cNvSpPr>
          <p:nvPr>
            <p:ph type="sldNum" idx="12"/>
          </p:nvPr>
        </p:nvSpPr>
        <p:spPr>
          <a:xfrm>
            <a:off x="22593221" y="12435246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59" title="123 грн"/>
          <p:cNvSpPr txBox="1">
            <a:spLocks noGrp="1"/>
          </p:cNvSpPr>
          <p:nvPr>
            <p:ph type="subTitle" idx="2"/>
          </p:nvPr>
        </p:nvSpPr>
        <p:spPr>
          <a:xfrm>
            <a:off x="3924800" y="4350350"/>
            <a:ext cx="65568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59" title="123 грн"/>
          <p:cNvSpPr txBox="1">
            <a:spLocks noGrp="1"/>
          </p:cNvSpPr>
          <p:nvPr>
            <p:ph type="subTitle" idx="3"/>
          </p:nvPr>
        </p:nvSpPr>
        <p:spPr>
          <a:xfrm>
            <a:off x="3924800" y="8842150"/>
            <a:ext cx="8036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900"/>
              <a:buFont typeface="Open Sans"/>
              <a:buNone/>
              <a:defRPr sz="29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59" title="123 грн"/>
          <p:cNvSpPr txBox="1">
            <a:spLocks noGrp="1"/>
          </p:cNvSpPr>
          <p:nvPr>
            <p:ph type="subTitle" idx="4"/>
          </p:nvPr>
        </p:nvSpPr>
        <p:spPr>
          <a:xfrm>
            <a:off x="13972350" y="4350350"/>
            <a:ext cx="65568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7500"/>
              <a:buFont typeface="Oswald"/>
              <a:buNone/>
              <a:defRPr sz="7500" b="1" i="0" u="none" strike="noStrike" cap="none">
                <a:solidFill>
                  <a:srgbClr val="14658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59" title="123 грн"/>
          <p:cNvSpPr txBox="1">
            <a:spLocks noGrp="1"/>
          </p:cNvSpPr>
          <p:nvPr>
            <p:ph type="subTitle" idx="5"/>
          </p:nvPr>
        </p:nvSpPr>
        <p:spPr>
          <a:xfrm>
            <a:off x="13972350" y="8842150"/>
            <a:ext cx="8036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2900"/>
              <a:buFont typeface="Open Sans"/>
              <a:buNone/>
              <a:defRPr sz="2900" b="0" i="0" u="none" strike="noStrike" cap="none">
                <a:solidFill>
                  <a:srgbClr val="1465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2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3"/>
          </p:nvPr>
        </p:nvSpPr>
        <p:spPr>
          <a:xfrm>
            <a:off x="6380200" y="1263848"/>
            <a:ext cx="22529800" cy="111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35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00" rIns="182875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marL="914400" lvl="1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 rtl="0">
              <a:buNone/>
              <a:defRPr sz="2700">
                <a:solidFill>
                  <a:schemeClr val="dk2"/>
                </a:solidFill>
              </a:defRPr>
            </a:lvl1pPr>
            <a:lvl2pPr lvl="1" algn="r" rtl="0">
              <a:buNone/>
              <a:defRPr sz="2700">
                <a:solidFill>
                  <a:schemeClr val="dk2"/>
                </a:solidFill>
              </a:defRPr>
            </a:lvl2pPr>
            <a:lvl3pPr lvl="2" algn="r" rtl="0">
              <a:buNone/>
              <a:defRPr sz="2700">
                <a:solidFill>
                  <a:schemeClr val="dk2"/>
                </a:solidFill>
              </a:defRPr>
            </a:lvl3pPr>
            <a:lvl4pPr lvl="3" algn="r" rtl="0">
              <a:buNone/>
              <a:defRPr sz="2700">
                <a:solidFill>
                  <a:schemeClr val="dk2"/>
                </a:solidFill>
              </a:defRPr>
            </a:lvl4pPr>
            <a:lvl5pPr lvl="4" algn="r" rtl="0">
              <a:buNone/>
              <a:defRPr sz="2700">
                <a:solidFill>
                  <a:schemeClr val="dk2"/>
                </a:solidFill>
              </a:defRPr>
            </a:lvl5pPr>
            <a:lvl6pPr lvl="5" algn="r" rtl="0">
              <a:buNone/>
              <a:defRPr sz="2700">
                <a:solidFill>
                  <a:schemeClr val="dk2"/>
                </a:solidFill>
              </a:defRPr>
            </a:lvl6pPr>
            <a:lvl7pPr lvl="6" algn="r" rtl="0">
              <a:buNone/>
              <a:defRPr sz="2700">
                <a:solidFill>
                  <a:schemeClr val="dk2"/>
                </a:solidFill>
              </a:defRPr>
            </a:lvl7pPr>
            <a:lvl8pPr lvl="7" algn="r" rtl="0">
              <a:buNone/>
              <a:defRPr sz="2700">
                <a:solidFill>
                  <a:schemeClr val="dk2"/>
                </a:solidFill>
              </a:defRPr>
            </a:lvl8pPr>
            <a:lvl9pPr lvl="8" algn="r" rtl="0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0"/>
          <p:cNvSpPr/>
          <p:nvPr/>
        </p:nvSpPr>
        <p:spPr>
          <a:xfrm>
            <a:off x="809100" y="775200"/>
            <a:ext cx="22765500" cy="120777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0"/>
          <p:cNvSpPr/>
          <p:nvPr/>
        </p:nvSpPr>
        <p:spPr>
          <a:xfrm>
            <a:off x="1077600" y="1055700"/>
            <a:ext cx="22228800" cy="11484900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0"/>
          <p:cNvSpPr txBox="1"/>
          <p:nvPr/>
        </p:nvSpPr>
        <p:spPr>
          <a:xfrm>
            <a:off x="2457525" y="3913075"/>
            <a:ext cx="15510600" cy="3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6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Особливості оренди комунального майна у період дії воєнного стану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0"/>
          <p:cNvSpPr txBox="1"/>
          <p:nvPr/>
        </p:nvSpPr>
        <p:spPr>
          <a:xfrm>
            <a:off x="2457528" y="9863600"/>
            <a:ext cx="8265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75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Марія Захаренко</a:t>
            </a:r>
            <a:endParaRPr sz="3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Head of GR “Прозорро.Продажі”</a:t>
            </a:r>
            <a:endParaRPr sz="35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0" y="9515133"/>
            <a:ext cx="7433066" cy="204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9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Запобігання зривів аукціонів та захист прав учасників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84" name="Google Shape;38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9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1 аукціон був зірваний, то у повторному аукціоні другий учасник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може відмовитися від очікування та забрати гарантійний внесок.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Якщо він зірве повторний аукціон, то він втратить гарантійний внесок.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після аукціону договір оренди не підписується з вини орендодавця, а не переможця аукціону, то переможець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має право забрати свій гарантійний внесок.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69"/>
          <p:cNvSpPr/>
          <p:nvPr/>
        </p:nvSpPr>
        <p:spPr>
          <a:xfrm>
            <a:off x="9287775" y="8922725"/>
            <a:ext cx="5787000" cy="1052700"/>
          </a:xfrm>
          <a:prstGeom prst="roundRect">
            <a:avLst>
              <a:gd name="adj" fmla="val 2433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Переможець повідомляє про це орендодавця</a:t>
            </a: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69"/>
          <p:cNvSpPr/>
          <p:nvPr/>
        </p:nvSpPr>
        <p:spPr>
          <a:xfrm>
            <a:off x="16269575" y="8922575"/>
            <a:ext cx="6206700" cy="1052700"/>
          </a:xfrm>
          <a:prstGeom prst="roundRect">
            <a:avLst>
              <a:gd name="adj" fmla="val 2433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Орендодавець складає акт про непідписання договору</a:t>
            </a: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69"/>
          <p:cNvSpPr/>
          <p:nvPr/>
        </p:nvSpPr>
        <p:spPr>
          <a:xfrm>
            <a:off x="16269575" y="10701075"/>
            <a:ext cx="6206700" cy="1445400"/>
          </a:xfrm>
          <a:prstGeom prst="roundRect">
            <a:avLst>
              <a:gd name="adj" fmla="val 2433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Орендодавець завантажує акт в систему. Це не є дискваліфікацією</a:t>
            </a: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69"/>
          <p:cNvSpPr/>
          <p:nvPr/>
        </p:nvSpPr>
        <p:spPr>
          <a:xfrm>
            <a:off x="9287775" y="10701075"/>
            <a:ext cx="5787000" cy="1445400"/>
          </a:xfrm>
          <a:prstGeom prst="roundRect">
            <a:avLst>
              <a:gd name="adj" fmla="val 2433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Переможцю повертають гарантійний внесок</a:t>
            </a: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0" name="Google Shape;390;p69"/>
          <p:cNvCxnSpPr>
            <a:stCxn id="386" idx="3"/>
            <a:endCxn id="387" idx="1"/>
          </p:cNvCxnSpPr>
          <p:nvPr/>
        </p:nvCxnSpPr>
        <p:spPr>
          <a:xfrm>
            <a:off x="15074775" y="9449075"/>
            <a:ext cx="1194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69"/>
          <p:cNvCxnSpPr>
            <a:stCxn id="387" idx="2"/>
            <a:endCxn id="388" idx="0"/>
          </p:cNvCxnSpPr>
          <p:nvPr/>
        </p:nvCxnSpPr>
        <p:spPr>
          <a:xfrm>
            <a:off x="19372925" y="9975275"/>
            <a:ext cx="0" cy="725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69"/>
          <p:cNvCxnSpPr>
            <a:stCxn id="388" idx="1"/>
            <a:endCxn id="389" idx="3"/>
          </p:cNvCxnSpPr>
          <p:nvPr/>
        </p:nvCxnSpPr>
        <p:spPr>
          <a:xfrm rot="10800000">
            <a:off x="15074675" y="11423775"/>
            <a:ext cx="1194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0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Укладення договорів без проведення аукціону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8" name="Google Shape;39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0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Інформація про орендарів - бюджетні організації та Пенсійний фонд, договори оренди та акти приймання-передачі з ними,  рішення органів щодо передачі в оренду,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публікуються в ЕТС.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Авансовий внесок та забезпечувальний депозит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бюджетними організаціями та Пенсійним фондом не сплачуються.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Орендна плата для бюджетної організації рахується від балансової вартості. 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Оцінка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проводиться. 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Бюджетні організації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страхування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здійснюють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Деякі пільговики зі ст. 15 ЗУ можуть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передавати орендоване майно в суборенду.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1"/>
          <p:cNvSpPr/>
          <p:nvPr/>
        </p:nvSpPr>
        <p:spPr>
          <a:xfrm>
            <a:off x="809100" y="775200"/>
            <a:ext cx="22765500" cy="120777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71"/>
          <p:cNvSpPr/>
          <p:nvPr/>
        </p:nvSpPr>
        <p:spPr>
          <a:xfrm>
            <a:off x="1077600" y="1055700"/>
            <a:ext cx="22228800" cy="11484900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1"/>
          <p:cNvSpPr/>
          <p:nvPr/>
        </p:nvSpPr>
        <p:spPr>
          <a:xfrm>
            <a:off x="3811767" y="5172000"/>
            <a:ext cx="16188900" cy="2857500"/>
          </a:xfrm>
          <a:prstGeom prst="roundRect">
            <a:avLst>
              <a:gd name="adj" fmla="val 29738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spcFirstLastPara="1" wrap="square" lIns="396000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None/>
            </a:pPr>
            <a:r>
              <a:rPr lang="en-US" sz="8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Будуємо ринки та довіру</a:t>
            </a:r>
            <a:endParaRPr sz="37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7" name="Google Shape;40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466" y="2388600"/>
            <a:ext cx="7433066" cy="204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/>
          <p:nvPr/>
        </p:nvSpPr>
        <p:spPr>
          <a:xfrm>
            <a:off x="1440000" y="4695900"/>
            <a:ext cx="21600000" cy="321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6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6800" b="1">
                <a:solidFill>
                  <a:schemeClr val="lt1"/>
                </a:solidFill>
              </a:rPr>
              <a:t>Аукціони з оренди під час війни</a:t>
            </a:r>
            <a:endParaRPr sz="6800" b="1">
              <a:solidFill>
                <a:schemeClr val="lt1"/>
              </a:solidFill>
            </a:endParaRPr>
          </a:p>
        </p:txBody>
      </p:sp>
      <p:pic>
        <p:nvPicPr>
          <p:cNvPr id="325" name="Google Shape;32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10658200"/>
            <a:ext cx="5759999" cy="15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2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Продовження договорів оренди 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1" name="Google Shape;33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2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Договори оренди вважаються продовженими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період дії воєнного стану та протягом 4 місяців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дати припинення воєнного стану.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Заява орендаря та окреме рішення орендодавця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вимагається.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рішення про продовження прийнято і аукціон оголошено до дати набрання чинності постановою,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 аукціон відбувається.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дата подання заяви на продовження договору оренди припадає на період дії воєнного стану, то цей строк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продовжується на строк дії воєнного стану та 3 місяці з дати його припинення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ФДМУ та Мінекономіки обговорюється питання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відновлення аукціонів з продовження договорів.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3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Знижки з орендної плати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8" name="Google Shape;33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8" cy="144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933" y="1435536"/>
            <a:ext cx="16291200" cy="10786500"/>
          </a:xfrm>
          <a:prstGeom prst="roundRect">
            <a:avLst>
              <a:gd name="adj" fmla="val 4105"/>
            </a:avLst>
          </a:prstGeom>
          <a:noFill/>
          <a:ln>
            <a:noFill/>
          </a:ln>
        </p:spPr>
      </p:pic>
      <p:sp>
        <p:nvSpPr>
          <p:cNvPr id="340" name="Google Shape;340;p63"/>
          <p:cNvSpPr txBox="1"/>
          <p:nvPr/>
        </p:nvSpPr>
        <p:spPr>
          <a:xfrm>
            <a:off x="8600467" y="12053467"/>
            <a:ext cx="14036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* матеріали Фонду державного майна України</a:t>
            </a:r>
            <a:endParaRPr sz="2700"/>
          </a:p>
        </p:txBody>
      </p:sp>
      <p:sp>
        <p:nvSpPr>
          <p:cNvPr id="341" name="Google Shape;341;p63"/>
          <p:cNvSpPr txBox="1"/>
          <p:nvPr/>
        </p:nvSpPr>
        <p:spPr>
          <a:xfrm flipH="1">
            <a:off x="23404133" y="1876800"/>
            <a:ext cx="1118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*</a:t>
            </a:r>
            <a:endParaRPr sz="3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Пільги для релокованих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47" name="Google Shape;34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4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грн за 1 кв.м. - перші 6 місяців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метою переміщення виробництва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територій Донецької, Луганської, Запорізької, Київської, Миколаївської, Сумської, Харківської, Херсонської, Чернігівської, Кіровоградської, Дніпропетровської, Житомирської, Одеської областей, Автономної Республіки Крим та м. Києва і м. Севастополя.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переможець подає орендодавцю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клопотання про сприяння переміщенню виробництва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видане обласною військовою адміністрацією.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орендодавець приймає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рішення про пільгу одночасно із затвердженням протоколу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5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Зміни до процедури передачі майна в оренду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54" name="Google Shape;35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5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Погодження уповноваженого органу управління балансоутримувача - 7 р. д. 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відсутнє рішення УОУ, то передача в оренду погоджена.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Якщо залишкова балансова вартість об'єкта - менше 10 % від первісної або відсутня, то стартова орендна плата для проведення аукціону складає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 грн за 1 кв. м. об'єкта оренди. 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Можна не переоцінювати.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Протокол, договір оренди та акт приймання-передачі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можуть підписуватися шляхом накладення КЕП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Спрощується порядок припинення договору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оренди та можливість повернення майна без підписання акту.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Забезпечувальні депозити можуть бути повернуті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 окремою процедурою.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"/>
          <p:cNvSpPr/>
          <p:nvPr/>
        </p:nvSpPr>
        <p:spPr>
          <a:xfrm>
            <a:off x="864360" y="770770"/>
            <a:ext cx="7228606" cy="12115894"/>
          </a:xfrm>
          <a:custGeom>
            <a:avLst/>
            <a:gdLst/>
            <a:ahLst/>
            <a:cxnLst/>
            <a:rect l="l" t="t" r="r" b="b"/>
            <a:pathLst>
              <a:path w="3614303" h="6057947" extrusionOk="0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spcFirstLastPara="1" wrap="square" lIns="720000" tIns="720000" rIns="720000" bIns="7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Особливості проведення аукціонів під час воєнного стану 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1" name="Google Shape;36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68" y="10701084"/>
            <a:ext cx="5263376" cy="144545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6"/>
          <p:cNvSpPr/>
          <p:nvPr/>
        </p:nvSpPr>
        <p:spPr>
          <a:xfrm>
            <a:off x="8626650" y="770750"/>
            <a:ext cx="14745000" cy="12115800"/>
          </a:xfrm>
          <a:prstGeom prst="roundRect">
            <a:avLst>
              <a:gd name="adj" fmla="val 534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Строк подання цінових пропозицій -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5 до 35 днів</a:t>
            </a: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після публікації оголошення в ЕТС.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період воєнного стану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запроваджується анонімність учасників аукціону: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дані щодо переможця та учасників після аукціону не відкриваються;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завантажений протокол та договір оренди не буде публічним;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○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після припинення воєнного стану дані відкриваються.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Анонімність учасників аукціонів почала діяти з 19 липня 2022 р. </a:t>
            </a:r>
            <a:r>
              <a:rPr lang="en-US"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аукціонів, оголошених з 19 липня.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7"/>
          <p:cNvSpPr/>
          <p:nvPr/>
        </p:nvSpPr>
        <p:spPr>
          <a:xfrm>
            <a:off x="914400" y="3050100"/>
            <a:ext cx="21786300" cy="102087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7"/>
          <p:cNvSpPr txBox="1">
            <a:spLocks noGrp="1"/>
          </p:cNvSpPr>
          <p:nvPr>
            <p:ph type="ctrTitle"/>
          </p:nvPr>
        </p:nvSpPr>
        <p:spPr>
          <a:xfrm>
            <a:off x="914400" y="1357036"/>
            <a:ext cx="182880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Технічна реалізація анонімності</a:t>
            </a:r>
            <a:endParaRPr sz="5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6319" y="1135781"/>
            <a:ext cx="4583274" cy="12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300" y="3218550"/>
            <a:ext cx="21340500" cy="9871800"/>
          </a:xfrm>
          <a:prstGeom prst="roundRect">
            <a:avLst>
              <a:gd name="adj" fmla="val 642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/>
          <p:nvPr/>
        </p:nvSpPr>
        <p:spPr>
          <a:xfrm>
            <a:off x="914400" y="3050100"/>
            <a:ext cx="21786300" cy="10208700"/>
          </a:xfrm>
          <a:prstGeom prst="roundRect">
            <a:avLst>
              <a:gd name="adj" fmla="val 7002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8"/>
          <p:cNvSpPr txBox="1">
            <a:spLocks noGrp="1"/>
          </p:cNvSpPr>
          <p:nvPr>
            <p:ph type="ctrTitle"/>
          </p:nvPr>
        </p:nvSpPr>
        <p:spPr>
          <a:xfrm>
            <a:off x="914400" y="1357036"/>
            <a:ext cx="182880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Технічна реалізація анонімності</a:t>
            </a:r>
            <a:endParaRPr sz="5000" b="1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6319" y="1135781"/>
            <a:ext cx="4583274" cy="12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100" y="3291750"/>
            <a:ext cx="21336900" cy="9725400"/>
          </a:xfrm>
          <a:prstGeom prst="roundRect">
            <a:avLst>
              <a:gd name="adj" fmla="val 803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Произвольный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Montserrat SemiBold</vt:lpstr>
      <vt:lpstr>Helvetica Neue</vt:lpstr>
      <vt:lpstr>Oswald</vt:lpstr>
      <vt:lpstr>Arial</vt:lpstr>
      <vt:lpstr>Montserrat</vt:lpstr>
      <vt:lpstr>Open Sans</vt:lpstr>
      <vt:lpstr>Montserrat Medium</vt:lpstr>
      <vt:lpstr>Calibri</vt:lpstr>
      <vt:lpstr>20_BasicBlack</vt:lpstr>
      <vt:lpstr>Тема Office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Технічна реалізація анонімності</vt:lpstr>
      <vt:lpstr>Технічна реалізація анонімності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Медведская</cp:lastModifiedBy>
  <cp:revision>1</cp:revision>
  <dcterms:modified xsi:type="dcterms:W3CDTF">2022-12-29T10:35:57Z</dcterms:modified>
</cp:coreProperties>
</file>