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0" r:id="rId2"/>
    <p:sldMasterId id="2147483732" r:id="rId3"/>
  </p:sldMasterIdLst>
  <p:notesMasterIdLst>
    <p:notesMasterId r:id="rId15"/>
  </p:notesMasterIdLst>
  <p:sldIdLst>
    <p:sldId id="352" r:id="rId4"/>
    <p:sldId id="353" r:id="rId5"/>
    <p:sldId id="354" r:id="rId6"/>
    <p:sldId id="357" r:id="rId7"/>
    <p:sldId id="360" r:id="rId8"/>
    <p:sldId id="361" r:id="rId9"/>
    <p:sldId id="358" r:id="rId10"/>
    <p:sldId id="351" r:id="rId11"/>
    <p:sldId id="306" r:id="rId12"/>
    <p:sldId id="308" r:id="rId13"/>
    <p:sldId id="362" r:id="rId14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8EE"/>
    <a:srgbClr val="3668EE"/>
    <a:srgbClr val="0F32EE"/>
    <a:srgbClr val="F8F8F8"/>
    <a:srgbClr val="FFFFCC"/>
    <a:srgbClr val="9CDCCD"/>
    <a:srgbClr val="A3C9D5"/>
    <a:srgbClr val="3FA2CF"/>
    <a:srgbClr val="CDCA50"/>
    <a:srgbClr val="595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15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D019-4400-4F17-900C-51F1E4ABB094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9887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0E343-1F65-42E6-B966-ADA5C514C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5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</a:pPr>
              <a:t>2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2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</a:pPr>
              <a:t>3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92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ts val="1200"/>
                <a:buFont typeface="Calibri"/>
                <a:buNone/>
              </a:pPr>
              <a:t>4</a:t>
            </a:fld>
            <a:endParaRPr lang="ru-RU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13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ts val="1200"/>
                <a:buFont typeface="Calibri"/>
                <a:buNone/>
              </a:pPr>
              <a:t>5</a:t>
            </a:fld>
            <a:endParaRPr lang="ru-RU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14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ts val="1200"/>
                <a:buFont typeface="Calibri"/>
                <a:buNone/>
              </a:pPr>
              <a:t>6</a:t>
            </a:fld>
            <a:endParaRPr lang="ru-RU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85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ts val="1200"/>
                <a:buFont typeface="Calibri"/>
                <a:buNone/>
              </a:pPr>
              <a:t>7</a:t>
            </a:fld>
            <a:endParaRPr lang="ru-RU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33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</a:pPr>
              <a:t>9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81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</a:pPr>
              <a:t>10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19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3.xml"/><Relationship Id="rId7" Type="http://schemas.openxmlformats.org/officeDocument/2006/relationships/oleObject" Target="../embeddings/oleObject8.bin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oleObject" Target="../embeddings/oleObject9.bin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41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6.xml"/><Relationship Id="rId7" Type="http://schemas.openxmlformats.org/officeDocument/2006/relationships/oleObject" Target="../embeddings/oleObject11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1.xml"/><Relationship Id="rId7" Type="http://schemas.openxmlformats.org/officeDocument/2006/relationships/oleObject" Target="../embeddings/oleObject12.bin"/><Relationship Id="rId2" Type="http://schemas.openxmlformats.org/officeDocument/2006/relationships/tags" Target="../tags/tag50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54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58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62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7.xml"/><Relationship Id="rId7" Type="http://schemas.openxmlformats.org/officeDocument/2006/relationships/oleObject" Target="../embeddings/oleObject16.bin"/><Relationship Id="rId2" Type="http://schemas.openxmlformats.org/officeDocument/2006/relationships/tags" Target="../tags/tag66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1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0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oleObject" Target="../embeddings/oleObject5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oleObject" Target="../embeddings/oleObject6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8.xml"/><Relationship Id="rId7" Type="http://schemas.openxmlformats.org/officeDocument/2006/relationships/oleObject" Target="../embeddings/oleObject7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39000" y="6357958"/>
            <a:ext cx="1905000" cy="500042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63629F27-95DF-4F53-95BD-A204EEAC71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01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7112" tIns="43554" rIns="87112" bIns="4355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35"/>
            <a:ext cx="4038600" cy="4525963"/>
          </a:xfrm>
          <a:prstGeom prst="rect">
            <a:avLst/>
          </a:prstGeom>
        </p:spPr>
        <p:txBody>
          <a:bodyPr lIns="87112" tIns="43554" rIns="87112" bIns="4355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2" y="1600200"/>
            <a:ext cx="4038600" cy="2185988"/>
          </a:xfrm>
          <a:prstGeom prst="rect">
            <a:avLst/>
          </a:prstGeom>
        </p:spPr>
        <p:txBody>
          <a:bodyPr lIns="87112" tIns="43554" rIns="87112" bIns="4355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2" y="3938660"/>
            <a:ext cx="4038600" cy="2187575"/>
          </a:xfrm>
          <a:prstGeom prst="rect">
            <a:avLst/>
          </a:prstGeom>
        </p:spPr>
        <p:txBody>
          <a:bodyPr lIns="87112" tIns="43554" rIns="87112" bIns="4355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7920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7920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0" y="6245810"/>
            <a:ext cx="2133281" cy="475000"/>
          </a:xfrm>
        </p:spPr>
        <p:txBody>
          <a:bodyPr lIns="87097" tIns="43548" rIns="87097" bIns="43548"/>
          <a:lstStyle>
            <a:lvl1pPr defTabSz="7920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BD75B9D-A339-48BB-90F1-8806F02E3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315" y="274689"/>
            <a:ext cx="8231370" cy="5851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7E4F-8D5C-47CA-BE9F-022CB7AB81DB}" type="datetimeFigureOut">
              <a:rPr lang="ru-RU"/>
              <a:pPr>
                <a:defRPr/>
              </a:pPr>
              <a:t>21.06.2019</a:t>
            </a:fld>
            <a:endParaRPr lang="uk-UA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6099-30D3-4F02-B630-3D6002CAD4F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959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718-5525-4CFC-AE8F-4675E4F3699F}" type="datetimeFigureOut">
              <a:rPr lang="ru-RU"/>
              <a:pPr>
                <a:defRPr/>
              </a:pPr>
              <a:t>21.06.2019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B61E-AB66-4938-9962-F6FCCBD1FB6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022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000" y="-1"/>
            <a:ext cx="8640000" cy="684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Номер слайда 1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3505200" y="6541544"/>
            <a:ext cx="2133600" cy="360000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2048" y="836660"/>
            <a:ext cx="8639908" cy="4464595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Текстовый блок</a:t>
            </a:r>
          </a:p>
        </p:txBody>
      </p:sp>
    </p:spTree>
    <p:extLst>
      <p:ext uri="{BB962C8B-B14F-4D97-AF65-F5344CB8AC3E}">
        <p14:creationId xmlns:p14="http://schemas.microsoft.com/office/powerpoint/2010/main" val="9315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" y="-29294"/>
            <a:ext cx="9134475" cy="61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F92D1E8-88E4-451B-9DD0-A4001FC63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71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25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39000" y="6357938"/>
            <a:ext cx="1905000" cy="500062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7576C72B-3D68-44DD-8958-DA05FE9B4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6B215B30-49FC-4069-BDE8-461E69138B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84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ЗАКИНУТЬ В БАЗУ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4" y="2546388"/>
            <a:ext cx="1820863" cy="1497013"/>
          </a:xfrm>
          <a:prstGeom prst="rect">
            <a:avLst/>
          </a:prstGeom>
          <a:noFill/>
          <a:ln w="3175">
            <a:solidFill>
              <a:srgbClr val="7F7F7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281927" y="2544068"/>
            <a:ext cx="5793599" cy="1506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9433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ЗАКИНУТЬ В БАЗУ\lef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" b="911"/>
          <a:stretch>
            <a:fillRect/>
          </a:stretch>
        </p:blipFill>
        <p:spPr bwMode="auto">
          <a:xfrm>
            <a:off x="-9524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4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53988" y="6453188"/>
            <a:ext cx="1905000" cy="252412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02AFBB8-E193-4535-8A91-7BF72356D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38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45F1E3A-80B4-4694-A5BA-800C063ACE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28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5" y="113274"/>
            <a:ext cx="8784976" cy="490066"/>
          </a:xfrm>
        </p:spPr>
        <p:txBody>
          <a:bodyPr>
            <a:normAutofit/>
          </a:bodyPr>
          <a:lstStyle>
            <a:lvl1pPr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226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D0AC-87EA-42FF-8305-15D5C361CA5F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226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53226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C9E8-DC87-44C5-9F34-0AEC85202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3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</p:spPr>
        <p:txBody>
          <a:bodyPr lIns="87105" tIns="43552" rIns="87105" bIns="43552"/>
          <a:lstStyle>
            <a:lvl1pPr>
              <a:defRPr sz="17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2DF8BBB-11EF-4233-8103-5192787002F0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</p:spPr>
        <p:txBody>
          <a:bodyPr lIns="87105" tIns="43552" rIns="87105" bIns="43552"/>
          <a:lstStyle>
            <a:lvl1pPr>
              <a:defRPr sz="17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5069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BB689E5-6BF1-4C93-AD9F-0DE8B78E0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205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7423810-FCB7-4BF8-873A-CDC5B6CBF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947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90C69E5-9CC4-4A29-B384-613AD3C33C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99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B7DC10CC-80B7-4690-8DDD-A451B4E4F9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44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F692DFE0-2BA3-4F26-B415-F1FD38FD3B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6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7133" tIns="43565" rIns="87133" bIns="4356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35"/>
            <a:ext cx="4038600" cy="4525963"/>
          </a:xfrm>
          <a:prstGeom prst="rect">
            <a:avLst/>
          </a:prstGeom>
        </p:spPr>
        <p:txBody>
          <a:bodyPr lIns="87133" tIns="43565" rIns="87133" bIns="4356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2" y="1600200"/>
            <a:ext cx="4038600" cy="2185988"/>
          </a:xfrm>
          <a:prstGeom prst="rect">
            <a:avLst/>
          </a:prstGeom>
        </p:spPr>
        <p:txBody>
          <a:bodyPr lIns="87133" tIns="43565" rIns="87133" bIns="4356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2" y="3938658"/>
            <a:ext cx="4038600" cy="2187575"/>
          </a:xfrm>
          <a:prstGeom prst="rect">
            <a:avLst/>
          </a:prstGeom>
        </p:spPr>
        <p:txBody>
          <a:bodyPr lIns="87133" tIns="43565" rIns="87133" bIns="4356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87118" tIns="43560" rIns="87118" bIns="43560"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9521E6D-C280-4952-B2D2-C0AE82B5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36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01406DA7-55FF-4E6A-A308-2D6B553578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017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315" y="274689"/>
            <a:ext cx="8231370" cy="5851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7E4F-8D5C-47CA-BE9F-022CB7AB81DB}" type="datetimeFigureOut">
              <a:rPr lang="ru-RU"/>
              <a:pPr>
                <a:defRPr/>
              </a:pPr>
              <a:t>21.06.2019</a:t>
            </a:fld>
            <a:endParaRPr lang="uk-UA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843B-F1F9-47B0-A374-9D5220B85D3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93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ЗАКИНУТЬ В БАЗУ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33" y="2546392"/>
            <a:ext cx="1821474" cy="1497013"/>
          </a:xfrm>
          <a:prstGeom prst="rect">
            <a:avLst/>
          </a:prstGeom>
          <a:noFill/>
          <a:ln w="3175">
            <a:solidFill>
              <a:srgbClr val="7F7F7F"/>
            </a:solidFill>
            <a:prstDash val="sysDot"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281929" y="2544068"/>
            <a:ext cx="5793599" cy="1506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4894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718-5525-4CFC-AE8F-4675E4F3699F}" type="datetimeFigureOut">
              <a:rPr lang="ru-RU"/>
              <a:pPr>
                <a:defRPr/>
              </a:pPr>
              <a:t>21.06.2019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8266-FBC2-49D9-B2BB-C8D6F5476CF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5490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05200" y="6542126"/>
            <a:ext cx="2133600" cy="3587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FE65A28-D1F2-4983-9942-D3E8C3B1CDD3}" type="slidenum">
              <a:rPr lang="ru-RU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-1"/>
            <a:ext cx="8640000" cy="684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252048" y="836658"/>
            <a:ext cx="8639908" cy="4464595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669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8F7C-2F2E-4042-B659-D08476BA00B1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BF63-5B52-4BDD-AE16-E96D80DF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ACA8-DFCE-4A35-AB61-BD9C4419C18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30110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1A97-B496-4BE1-BB2D-E7173ADE1D2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147694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25BB-1A6B-475A-9A4F-420BEC45277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436260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A4B2-1596-4A77-AB61-98FB246C36F8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07868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0B5A-04BC-4817-83B5-FA7AB7AC0CB8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76081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1B5C-C87C-4C21-8ED5-837356B4999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61265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C296-1CCE-4E10-B27F-CC19D9D7B42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85222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ЗАКИНУТЬ В БАЗУ\left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91" y="0"/>
            <a:ext cx="9152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4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53866" y="6453188"/>
            <a:ext cx="1905000" cy="252412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2702B33-E5AC-4CAC-AA28-B5DE7572C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899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5649-2DE1-44A8-B4F3-283FB1E28F21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89520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7788-D583-4AD5-A0B3-1F9616AF97A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6731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5D33-46AC-411C-9257-C180457EB77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197297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23A7-77B1-4DBA-96B0-462E32CEDDA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601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9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6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21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3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192F662-CC23-4796-BB08-D664EDFAF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06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40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"/>
            <a:ext cx="91440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fld id="{AB167E24-9E82-4B8A-B59E-EC6BF27FBF33}" type="slidenum">
              <a:rPr lang="ru-RU"/>
              <a:pPr defTabSz="914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37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17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26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34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3978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65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52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39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56C5F-1140-44A6-A9A9-57DE13C1C5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2055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4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C927D-B7DB-46CC-8756-9ABC123805DF}" type="slidenum">
              <a:rPr lang="en-US" alt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85496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2699792" y="2204864"/>
            <a:ext cx="3672408" cy="230425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hangingPunct="1"/>
            <a: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800" b="1" dirty="0" smtClean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Нова редакція Закону «Про публічні закупівлі»</a:t>
            </a:r>
            <a:br>
              <a:rPr lang="uk-UA" sz="2800" b="1" dirty="0" smtClean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uk-UA" sz="2800" b="1" dirty="0" smtClean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uk-UA" sz="2800" b="1" dirty="0" smtClean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uk-UA" sz="2400" b="1" dirty="0" smtClean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Лілія Лахтіонова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2400" b="1" dirty="0">
                <a:solidFill>
                  <a:srgbClr val="005F8B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/>
            </a:r>
            <a:br>
              <a:rPr lang="ru-RU" altLang="uk-UA" sz="2400" b="1" dirty="0">
                <a:solidFill>
                  <a:srgbClr val="005F8B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</a:br>
            <a:endParaRPr lang="en" altLang="uk-UA" sz="3200" b="1" dirty="0">
              <a:solidFill>
                <a:srgbClr val="005F8B"/>
              </a:solidFill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5043" y="4373217"/>
            <a:ext cx="3472070" cy="22396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7048" cy="764704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в</a:t>
            </a:r>
            <a:r>
              <a:rPr lang="uk-UA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ажливі </a:t>
            </a:r>
            <a:r>
              <a:rPr lang="uk-UA" sz="36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зміни</a:t>
            </a:r>
            <a:endParaRPr lang="ru-RU" sz="36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97280"/>
            <a:ext cx="7735977" cy="5415280"/>
          </a:xfrm>
        </p:spPr>
        <p:txBody>
          <a:bodyPr>
            <a:normAutofit fontScale="85000" lnSpcReduction="20000"/>
          </a:bodyPr>
          <a:lstStyle/>
          <a:p>
            <a:pPr marL="98425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Передтендерні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консультації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– як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спосіб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планування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</a:p>
          <a:p>
            <a:pPr marL="98425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Відповідальність</a:t>
            </a:r>
            <a:r>
              <a:rPr lang="ru-RU" sz="2400" b="1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керівників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:</a:t>
            </a:r>
          </a:p>
          <a:p>
            <a:pPr marL="24130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невиконання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рішення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АМКУ;</a:t>
            </a:r>
          </a:p>
          <a:p>
            <a:pPr marL="24130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здійснення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закупівель до/без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проведення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процедур; </a:t>
            </a:r>
          </a:p>
          <a:p>
            <a:pPr marL="24130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оплата за договором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укладеним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до/без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проведення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процедур.</a:t>
            </a:r>
            <a:endParaRPr lang="ru-RU" sz="2400" b="1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98425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98425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Відміна</a:t>
            </a:r>
            <a:r>
              <a:rPr lang="ru-RU" sz="2400" b="1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торгів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=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окремо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дії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замовника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+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дії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які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автоматично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здійснюються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системою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98425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984250" lvl="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Збільшення ціни за одиницю товару до 10% 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 частіше ніж один раз на три місяці з моменту підписання договору про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закупівлю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984250" lvl="0" indent="-7429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pPr marL="228600" lvl="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ru-RU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Договір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 закупівлю є нікчемним у </a:t>
            </a:r>
            <a:r>
              <a:rPr lang="ru-RU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разі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якщо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замовник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уклав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договір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про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закупівлю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без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проведення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процедури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закупівлі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згідно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вимогами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Закону.</a:t>
            </a:r>
          </a:p>
          <a:p>
            <a:pPr marL="971550" lvl="0" indent="-742950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endParaRPr lang="ru-RU" dirty="0"/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652447" cy="6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Ð ÐµÐ·ÑÐ»ÑÑÐ°Ñ Ð¿Ð¾ÑÑÐºÑ Ð·Ð¾Ð±ÑÐ°Ð¶ÐµÐ½Ñ Ð·Ð° Ð·Ð°Ð¿Ð¸ÑÐ¾Ð¼ &quot;ÑÐ¾ÑÐ¾ ÑÑÐ¿ÑÑÐ½Ð° Ð»ÑÐ´Ð¸Ð½Ð°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" y="1901414"/>
            <a:ext cx="5985519" cy="39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-1" y="813375"/>
            <a:ext cx="9144000" cy="5934813"/>
          </a:xfrm>
          <a:prstGeom prst="chevron">
            <a:avLst>
              <a:gd name="adj" fmla="val 30281"/>
            </a:avLst>
          </a:prstGeom>
          <a:solidFill>
            <a:srgbClr val="3FA2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989009" y="5197960"/>
            <a:ext cx="287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buClr>
                <a:srgbClr val="2F5496"/>
              </a:buClr>
              <a:buSzPts val="2000"/>
            </a:pP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укладення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трудового договору (контракту)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4218798" y="1032892"/>
            <a:ext cx="4645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prstClr val="white"/>
              </a:buClr>
              <a:buSzPts val="4400"/>
              <a:buFont typeface="Calibri"/>
              <a:buNone/>
            </a:pPr>
            <a:r>
              <a:rPr lang="uk-UA" sz="2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УПОВНОВАЖЕНА ОСОБА</a:t>
            </a:r>
            <a:endParaRPr lang="ru-RU" sz="2800" dirty="0">
              <a:solidFill>
                <a:srgbClr val="0070C0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0" y="-14210"/>
            <a:ext cx="9144000" cy="827585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" y="1213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white"/>
              </a:buClr>
              <a:buSzPts val="4400"/>
              <a:buFont typeface="Calibri"/>
              <a:buNone/>
            </a:pPr>
            <a:r>
              <a:rPr lang="ru-RU" sz="36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о</a:t>
            </a:r>
            <a:r>
              <a:rPr lang="ru-RU" sz="3600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рганізація</a:t>
            </a:r>
            <a:r>
              <a:rPr lang="ru-RU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 </a:t>
            </a:r>
            <a:r>
              <a:rPr lang="ru-RU" sz="36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закупівель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5102748" y="1452788"/>
            <a:ext cx="2524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шляхи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призначення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5989009" y="2383697"/>
            <a:ext cx="3047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buClr>
                <a:srgbClr val="2F5496"/>
              </a:buClr>
              <a:buSzPts val="2000"/>
            </a:pP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покладення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обов’язків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штатного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працівника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відповідна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доплата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989008" y="3929328"/>
            <a:ext cx="2875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buClr>
                <a:srgbClr val="2F5496"/>
              </a:buClr>
              <a:buSzPts val="2000"/>
            </a:pP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штатного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розпису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окремої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посади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5406796" y="2444421"/>
            <a:ext cx="582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DCA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uk-UA" sz="5400" dirty="0">
              <a:solidFill>
                <a:srgbClr val="CDCA5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406797" y="3879867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DCA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uk-UA" sz="5400" dirty="0">
              <a:solidFill>
                <a:srgbClr val="CDCA50"/>
              </a:solidFill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5496094" y="5148499"/>
            <a:ext cx="509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DCA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uk-UA" sz="5400" dirty="0">
              <a:solidFill>
                <a:srgbClr val="CDCA50"/>
              </a:solidFill>
            </a:endParaRPr>
          </a:p>
        </p:txBody>
      </p:sp>
      <p:pic>
        <p:nvPicPr>
          <p:cNvPr id="22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01" y="51169"/>
            <a:ext cx="652447" cy="6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08504" cy="823342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КЛЮЧОВІ ЗМІНИ</a:t>
            </a:r>
            <a:endParaRPr lang="ru-RU" sz="36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4680521" cy="4968552"/>
          </a:xfrm>
        </p:spPr>
        <p:txBody>
          <a:bodyPr>
            <a:normAutofit lnSpcReduction="10000"/>
          </a:bodyPr>
          <a:lstStyle/>
          <a:p>
            <a:pPr lvl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Зміни в рамках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гармонізації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національного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законодавства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зі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стандартами ЄС (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другий-третій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етап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(з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п'яти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)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виконання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“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Дорожньої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карти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”)</a:t>
            </a:r>
          </a:p>
          <a:p>
            <a:pPr lvl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Calibri"/>
            </a:endParaRPr>
          </a:p>
          <a:p>
            <a:pPr lvl="0" algn="just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Зміни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щодо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удосконалення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практики (на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основі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пропозицій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/критики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від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практиків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та  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синхронізація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роботи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електронної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системи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із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законодавством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)</a:t>
            </a:r>
          </a:p>
          <a:p>
            <a:pPr lvl="0" algn="just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Calibri"/>
            </a:endParaRPr>
          </a:p>
          <a:p>
            <a:pPr lvl="0" algn="just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Зміни,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що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потребують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реалізації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в 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електронній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системі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закупівель</a:t>
            </a:r>
          </a:p>
          <a:p>
            <a:pPr marL="444500"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endParaRPr lang="ru-RU" dirty="0"/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725" y="2"/>
            <a:ext cx="652772" cy="7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31;p15"/>
          <p:cNvPicPr preferRelativeResize="0"/>
          <p:nvPr/>
        </p:nvPicPr>
        <p:blipFill rotWithShape="1">
          <a:blip r:embed="rId4" cstate="print">
            <a:alphaModFix/>
          </a:blip>
          <a:srcRect l="13146" r="17813"/>
          <a:stretch/>
        </p:blipFill>
        <p:spPr>
          <a:xfrm>
            <a:off x="4932041" y="823342"/>
            <a:ext cx="4211959" cy="5918025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08504" cy="823342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ЗМІНИ ПОВ</a:t>
            </a:r>
            <a:r>
              <a:rPr lang="en-US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’</a:t>
            </a:r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ЯЗАНІ ІЗ ГАРМОНІЗАЦІЄЮ</a:t>
            </a:r>
            <a:endParaRPr lang="ru-RU" sz="30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rmAutofit fontScale="92500"/>
          </a:bodyPr>
          <a:lstStyle/>
          <a:p>
            <a:pPr marL="0" lv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ru-RU" sz="2600" dirty="0">
              <a:solidFill>
                <a:srgbClr val="3668EE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0" lv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АНОМАЛЬНО НИЗЬКА ТЕНДЕРНА ПРОПОЗИЦІЯ(АНТП)</a:t>
            </a:r>
          </a:p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ціна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/приведена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ціна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</a:t>
            </a: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40+% </a:t>
            </a:r>
            <a:r>
              <a:rPr lang="uk-UA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менше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від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середньої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інших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пропозицій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на початковому </a:t>
            </a: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етапі аукціону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ТА/АБО </a:t>
            </a: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30+%</a:t>
            </a:r>
            <a:r>
              <a:rPr lang="en-US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менше</a:t>
            </a: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від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наступної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кращої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пропозиції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Визначається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електронною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системою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автоматично</a:t>
            </a:r>
          </a:p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Обґрунтування</a:t>
            </a:r>
            <a:r>
              <a:rPr lang="ru-RU" sz="22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АНТП 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може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зокрема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містити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інформацію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про:</a:t>
            </a:r>
          </a:p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1)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Застосування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технологічного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інноваційного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процесу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виробництва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2)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сприятливі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умови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поставки/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робіт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послуг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3)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отримання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учасником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державної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допомоги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згідно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законодавства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ВАРТІСТЬ </a:t>
            </a:r>
            <a:r>
              <a:rPr lang="ru-RU" sz="22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ЖИТТЄВОГО ЦИКЛУ</a:t>
            </a:r>
          </a:p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uk-UA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витрати, замовника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під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час </a:t>
            </a:r>
            <a:r>
              <a:rPr lang="ru-RU" sz="220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використання</a:t>
            </a:r>
            <a:r>
              <a:rPr lang="ru-RU" sz="22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ru-RU" sz="220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обслуговування</a:t>
            </a:r>
            <a:r>
              <a:rPr lang="ru-RU" sz="22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та </a:t>
            </a:r>
            <a:r>
              <a:rPr lang="ru-RU" sz="220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припинення</a:t>
            </a:r>
            <a:r>
              <a:rPr lang="ru-RU" sz="22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використання</a:t>
            </a:r>
            <a:r>
              <a:rPr lang="ru-RU" sz="22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предмета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закупівлі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Розраховуються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відповідно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до методики в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ТД</a:t>
            </a: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06" y="0"/>
            <a:ext cx="652772" cy="7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08504" cy="823342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ЗМІНИ ПОВ</a:t>
            </a:r>
            <a:r>
              <a:rPr lang="en-US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’</a:t>
            </a:r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ЯЗАНІ ІЗ ГАРМОНІЗАЦІЄЮ</a:t>
            </a:r>
            <a:endParaRPr lang="ru-RU" sz="30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44616"/>
          </a:xfrm>
        </p:spPr>
        <p:txBody>
          <a:bodyPr>
            <a:noAutofit/>
          </a:bodyPr>
          <a:lstStyle/>
          <a:p>
            <a:pPr marL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КВАЛІФІКАЦІЙНІ ВИМОГИ</a:t>
            </a:r>
            <a:endParaRPr lang="en-US" sz="2200" b="1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0800" lvl="0" indent="0" algn="just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 </a:t>
            </a:r>
            <a:r>
              <a:rPr lang="uk-UA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+ КРИТЕРІЙ «ФІНАНСОВА СПРОМОЖНІСТЬ», </a:t>
            </a: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яка підтверджується  фін. Звітністю. ЗАБОРОНЕНО вимагати наявність «річного доходу (виручка)» більше ніж очікувана вартість </a:t>
            </a:r>
            <a:endParaRPr lang="uk-UA" sz="2200" b="1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Calibri"/>
            </a:endParaRPr>
          </a:p>
          <a:p>
            <a:pPr marL="50800" lvl="0" indent="0" algn="just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uk-UA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РЕСУРС СУБПІДРЯДНИКІВ </a:t>
            </a: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- у випадку закупівлі робіт або послуг у разі встановлення кваліфікаційних критеріїв:</a:t>
            </a:r>
          </a:p>
          <a:p>
            <a:pPr marL="393700" lvl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наявність обладнання, матеріально-технічної бази та технологій у випадку закупівлі робіт або послуг.</a:t>
            </a:r>
          </a:p>
          <a:p>
            <a:pPr marL="393700" lvl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наявність працівників, які мають необхідні знання та досвід.</a:t>
            </a:r>
          </a:p>
          <a:p>
            <a:pPr marL="360363" lvl="0" indent="-309563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Calibri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uk-UA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НЕВИКОНАННЯ УМОВ ЗА ПОПЕРЕДНІМ ДОГОВОРОМ </a:t>
            </a: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 замовник може відхилити учасника, який не виконав умови за попереднім договором про закупівлю, що призвело до його дострокового розірвання, завдання збитків чи застосування санкцій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06" y="0"/>
            <a:ext cx="652772" cy="7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08504" cy="823342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ЗМІНИ ПОВ</a:t>
            </a:r>
            <a:r>
              <a:rPr lang="en-US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’</a:t>
            </a:r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ЯЗАНІ ІЗ ГАРМОНІЗАЦІЄЮ</a:t>
            </a:r>
            <a:endParaRPr lang="ru-RU" sz="30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/>
          </a:bodyPr>
          <a:lstStyle/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uk-UA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ТОРГИ З ОБМЕЖЕНОЮ УЧАСТЮ</a:t>
            </a: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endParaRPr lang="uk-UA" sz="2200" b="1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Calibri"/>
            </a:endParaRPr>
          </a:p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разі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потреби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попередньої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перевірки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кваліфікації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учасників</a:t>
            </a:r>
            <a:endParaRPr lang="ru-RU" sz="2200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uk-UA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Застосовуються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всі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кваліфікаційні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критерії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ru-RU" sz="2200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ількість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учасників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але 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менше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</a:p>
          <a:p>
            <a:pPr marL="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Другий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етап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ТзОУ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--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беруть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участь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лише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запрошені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за результатами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кваліфікаційного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відбору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а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оцінка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і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розгляд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за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логікою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та алгоритмом «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українського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аукціону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endParaRPr lang="ru-RU" sz="2200" dirty="0">
              <a:solidFill>
                <a:srgbClr val="3668E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06" y="0"/>
            <a:ext cx="652772" cy="7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08504" cy="823342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ЗМІНИ ПОВ</a:t>
            </a:r>
            <a:r>
              <a:rPr lang="en-US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’</a:t>
            </a:r>
            <a:r>
              <a:rPr lang="uk-UA" sz="3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ЯЗАНІ ІЗ ГАРМОНІЗАЦІЄЮ</a:t>
            </a:r>
            <a:endParaRPr lang="ru-RU" sz="30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/>
          </a:bodyPr>
          <a:lstStyle/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АПГРЕЙД ІСНУЮЧИХ ПРОЦЕДУР:</a:t>
            </a:r>
            <a:r>
              <a:rPr lang="en-US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endParaRPr lang="uk-UA" sz="2200" b="1" dirty="0" smtClean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endParaRPr lang="uk-UA" sz="2200" b="1" dirty="0" smtClean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КОНКУРЕНТНИЙ ДІАЛОГ -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вимог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 предмета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закупівлі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потребує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переговорів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виконання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договору про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закупівлю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передбачає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розробку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проекту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виконання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робіт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надання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послуг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);</a:t>
            </a: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замовник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не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може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визначити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точну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технічну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специфікацію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з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використанням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наявних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технічних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стандартів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.</a:t>
            </a: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2700" lv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ПЕРЕГОВОРНА ПРОЦЕДУРА +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2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додаткові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підстави</a:t>
            </a: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укладення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договору з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постачальником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 “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останньої</a:t>
            </a:r>
            <a:r>
              <a:rPr lang="ru-RU" sz="22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надії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”;</a:t>
            </a: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200" kern="1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при </a:t>
            </a:r>
            <a:r>
              <a:rPr lang="ru-RU" sz="2200" kern="1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розірванні</a:t>
            </a:r>
            <a:r>
              <a:rPr lang="ru-RU" sz="2200" kern="1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договору про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закупівлю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з вини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учасника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на строк,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достатній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для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проведення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нової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процедури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закупівлі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в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обсязі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,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що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не </a:t>
            </a:r>
            <a:r>
              <a:rPr lang="ru-RU" sz="2200" kern="12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перевищує</a:t>
            </a:r>
            <a:r>
              <a:rPr lang="ru-RU" sz="2200" kern="12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20</a:t>
            </a:r>
            <a:r>
              <a:rPr lang="ru-RU" sz="2200" kern="1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%</a:t>
            </a:r>
            <a:endParaRPr lang="ru-RU" sz="22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06" y="0"/>
            <a:ext cx="652772" cy="7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08504" cy="823342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   УДОСКОНАЛЕННЯ МЕХАНІЗМУ ОСКАРЖЕННЯ</a:t>
            </a:r>
            <a:endParaRPr lang="ru-RU" sz="26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752528"/>
          </a:xfrm>
        </p:spPr>
        <p:txBody>
          <a:bodyPr>
            <a:noAutofit/>
          </a:bodyPr>
          <a:lstStyle/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Оплата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скарги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через систему;</a:t>
            </a:r>
          </a:p>
          <a:p>
            <a:pPr marL="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Розмір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плати за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подання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скарги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визначається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КМУ;</a:t>
            </a:r>
          </a:p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Повернення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плати у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випадку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задоволення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скарги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АБО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залишення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її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без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розгляду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АМКУ через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усунення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порушень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замовником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;</a:t>
            </a:r>
          </a:p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Антитролінг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=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неможливість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відкликати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скаргу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Оскарження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окремо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лотів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у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багатолотових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закупівлях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;</a:t>
            </a:r>
          </a:p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Оскарження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відміни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процедури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та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відхилення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всіх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пропозицій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;</a:t>
            </a:r>
          </a:p>
          <a:p>
            <a:pPr marL="355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Відшкодування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збитків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суб'єкту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оскарження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через суд</a:t>
            </a:r>
          </a:p>
          <a:p>
            <a:pPr marL="355600"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Неможливість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відмінити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закупівлю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у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період</a:t>
            </a:r>
            <a:r>
              <a:rPr lang="ru-RU" sz="22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оскарження</a:t>
            </a:r>
            <a:endParaRPr lang="ru-RU" sz="2200" dirty="0" smtClean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06" y="0"/>
            <a:ext cx="652772" cy="7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75" y="5229200"/>
            <a:ext cx="8079173" cy="546763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дин учасник – одна вимога про усунення</a:t>
            </a:r>
            <a:endParaRPr lang="en-US" sz="28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69" tIns="34275" rIns="68569" bIns="34275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uk-UA" altLang="uk-UA" sz="2100" dirty="0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1" y="0"/>
            <a:ext cx="9136861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sz="27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 </a:t>
            </a:r>
            <a:r>
              <a:rPr lang="uk-UA" sz="36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«24 години»</a:t>
            </a:r>
            <a:endParaRPr lang="en-US" sz="36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525275" y="2070630"/>
            <a:ext cx="2351314" cy="2290082"/>
          </a:xfrm>
          <a:prstGeom prst="rightArrowCallout">
            <a:avLst/>
          </a:prstGeom>
          <a:solidFill>
            <a:srgbClr val="88D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dirty="0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Замовник розміщує вимогу в </a:t>
            </a:r>
            <a:r>
              <a:rPr lang="uk-UA" altLang="uk-UA" dirty="0" err="1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Прозорро</a:t>
            </a:r>
            <a:endParaRPr lang="uk-UA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129440" y="2152975"/>
            <a:ext cx="2475008" cy="2257506"/>
          </a:xfrm>
          <a:prstGeom prst="leftArrowCallout">
            <a:avLst/>
          </a:prstGeom>
          <a:solidFill>
            <a:srgbClr val="88D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dirty="0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Учасник за  1р.д. виправляє помилки</a:t>
            </a:r>
            <a:endParaRPr lang="uk-UA" dirty="0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3539216" y="2152975"/>
            <a:ext cx="1896879" cy="2290082"/>
          </a:xfrm>
          <a:prstGeom prst="flowChartMulti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uk-UA" altLang="uk-UA" sz="135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відповідність за статтями 16 та 17;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3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підтвердження права </a:t>
            </a:r>
            <a:r>
              <a:rPr lang="uk-UA" sz="135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підпису </a:t>
            </a:r>
            <a:r>
              <a:rPr lang="uk-UA" sz="13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uk-UA" altLang="uk-UA" sz="135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ctr"/>
            <a:endParaRPr lang="uk-UA" sz="1350" dirty="0"/>
          </a:p>
        </p:txBody>
      </p:sp>
      <p:pic>
        <p:nvPicPr>
          <p:cNvPr id="8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968" y="0"/>
            <a:ext cx="704307" cy="7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в</a:t>
            </a:r>
            <a:r>
              <a:rPr lang="ru-RU" sz="3200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ідхилення</a:t>
            </a:r>
            <a:r>
              <a:rPr lang="ru-RU" sz="32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тендерних</a:t>
            </a:r>
            <a:r>
              <a:rPr lang="ru-RU" sz="32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пропозицій</a:t>
            </a:r>
            <a:endParaRPr lang="ru-RU" sz="32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934720"/>
            <a:ext cx="7362512" cy="5811520"/>
          </a:xfrm>
        </p:spPr>
        <p:txBody>
          <a:bodyPr>
            <a:normAutofit lnSpcReduction="10000"/>
          </a:bodyPr>
          <a:lstStyle/>
          <a:p>
            <a:pPr marL="1168400" lvl="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ru-RU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</a:t>
            </a:r>
            <a:r>
              <a:rPr lang="en-US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</a:t>
            </a:r>
            <a:r>
              <a:rPr lang="ru-RU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ТП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учасника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:</a:t>
            </a:r>
            <a:endParaRPr lang="en-US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pPr marL="116840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зазначив недостовірну інформацію</a:t>
            </a:r>
          </a:p>
          <a:p>
            <a:pPr marL="116840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відмовився виправити помилки (невідповідності)</a:t>
            </a:r>
            <a:endParaRPr lang="en-US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16840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визначив конфіденційною інформацію, яка не може бути</a:t>
            </a:r>
            <a:r>
              <a:rPr lang="en-US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визначена як конфіденційна</a:t>
            </a:r>
          </a:p>
          <a:p>
            <a:pPr marL="457200" indent="-35560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§"/>
            </a:pPr>
            <a:endParaRPr lang="uk-UA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0160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ОКРЕМО</a:t>
            </a:r>
            <a:r>
              <a:rPr lang="ru-RU" sz="20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!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тендерна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пропозиція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учасника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не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відповідає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умовам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технічної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специфікації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та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іншим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вимогам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щодо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предмету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закупівлі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тендерної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документації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.</a:t>
            </a:r>
          </a:p>
          <a:p>
            <a:pPr marL="10160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endParaRPr lang="ru-RU" sz="2000" i="1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82562" lvl="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	    ТП </a:t>
            </a:r>
            <a:r>
              <a:rPr lang="ru-RU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переможця</a:t>
            </a:r>
            <a:r>
              <a:rPr lang="ru-RU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:</a:t>
            </a:r>
            <a:endParaRPr lang="ru-RU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168400" lvl="0" indent="-985838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переможець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відмовився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підписати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договір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відповідно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вимог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тендерної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документації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 </a:t>
            </a:r>
          </a:p>
          <a:p>
            <a:pPr marL="1168400" lvl="0" indent="-985838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неукладення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договору про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закупівлю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з вини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учасника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1168400" lvl="0" indent="-985838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ненадання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замовнику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підписаного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договору у строк,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визначений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цим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Законом.</a:t>
            </a:r>
          </a:p>
          <a:p>
            <a:pPr marL="10160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endParaRPr lang="ru-RU" sz="20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25" y="56129"/>
            <a:ext cx="708575" cy="7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77;p22"/>
          <p:cNvSpPr/>
          <p:nvPr/>
        </p:nvSpPr>
        <p:spPr>
          <a:xfrm rot="10800000" flipH="1">
            <a:off x="1043608" y="1052736"/>
            <a:ext cx="451500" cy="225600"/>
          </a:xfrm>
          <a:prstGeom prst="rightArrow">
            <a:avLst>
              <a:gd name="adj1" fmla="val 50000"/>
              <a:gd name="adj2" fmla="val 9004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>
              <a:solidFill>
                <a:srgbClr val="000000"/>
              </a:solidFill>
            </a:endParaRPr>
          </a:p>
        </p:txBody>
      </p:sp>
      <p:sp>
        <p:nvSpPr>
          <p:cNvPr id="11" name="Google Shape;177;p22"/>
          <p:cNvSpPr/>
          <p:nvPr/>
        </p:nvSpPr>
        <p:spPr>
          <a:xfrm rot="10800000" flipH="1">
            <a:off x="1043607" y="4293096"/>
            <a:ext cx="451500" cy="216024"/>
          </a:xfrm>
          <a:prstGeom prst="rightArrow">
            <a:avLst>
              <a:gd name="adj1" fmla="val 50000"/>
              <a:gd name="adj2" fmla="val 9004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GdkmCNlUmee51.icbB8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_bjbLHVUult6kdXW1A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19kSG7Qke9QzscCyqm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KLuxu5BEGlApd0vVTJ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HvVYlUwEiqiHkNQ3SJr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zlgd.vLkmfUTm9YDMa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SIQX8rhkSRtEi3Xm1oP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KLuxu5BEGlApd0vVTJ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SIQX8rhkSRtEi3Xm1o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GBbEbOsEatimIYcqQnM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CWa_RZtUq10akUwXBY6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o3vBEmP0aLy9m6IHGh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XdX2eTt0ONBRXodE0x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xLLTkBLUeRJUiw75FtZ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GBbEbOsEatimIYcqQnM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CWa_RZtUq10akUwXBY6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GdkmCNlUmee51.icbB8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_bjbLHVUult6kdXW1Ay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19kSG7Qke9QzscCyqmN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HvVYlUwEiqiHkNQ3SJ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o3vBEmP0aLy9m6IHGhr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zlgd.vLkmfUTm9YDMa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XdX2eTt0ONBRXodE0x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xLLTkBLUeRJUiw75FtZw"/>
</p:tagLst>
</file>

<file path=ppt/theme/theme1.xml><?xml version="1.0" encoding="utf-8"?>
<a:theme xmlns:a="http://schemas.openxmlformats.org/drawingml/2006/main" name="13_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0099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0099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ccession to PEM (aug 2016)_KMU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Helvetica Neue UltraLight"/>
        <a:ea typeface="MS PGothic"/>
        <a:cs typeface=""/>
      </a:majorFont>
      <a:minorFont>
        <a:latin typeface="Helvetica Neue UltraLight"/>
        <a:ea typeface="MS P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669</Words>
  <Application>Microsoft Office PowerPoint</Application>
  <PresentationFormat>Экран (4:3)</PresentationFormat>
  <Paragraphs>103</Paragraphs>
  <Slides>11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Calibri Light</vt:lpstr>
      <vt:lpstr>Century Gothic</vt:lpstr>
      <vt:lpstr>Helvetica Neue UltraLight</vt:lpstr>
      <vt:lpstr>Open Sans</vt:lpstr>
      <vt:lpstr>Segoe UI</vt:lpstr>
      <vt:lpstr>Segoe UI Black</vt:lpstr>
      <vt:lpstr>Segoe UI Semilight</vt:lpstr>
      <vt:lpstr>Tahoma</vt:lpstr>
      <vt:lpstr>Times New Roman</vt:lpstr>
      <vt:lpstr>Wingdings</vt:lpstr>
      <vt:lpstr>13_Тема Office</vt:lpstr>
      <vt:lpstr>14_Тема Office</vt:lpstr>
      <vt:lpstr>Accession to PEM (aug 2016)_KMU</vt:lpstr>
      <vt:lpstr>think-cell Slide</vt:lpstr>
      <vt:lpstr>   Нова редакція Закону «Про публічні закупівлі»  Лілія Лахтіонова   </vt:lpstr>
      <vt:lpstr> КЛЮЧОВІ ЗМІНИ</vt:lpstr>
      <vt:lpstr>ЗМІНИ ПОВ’ЯЗАНІ ІЗ ГАРМОНІЗАЦІЄЮ</vt:lpstr>
      <vt:lpstr>ЗМІНИ ПОВ’ЯЗАНІ ІЗ ГАРМОНІЗАЦІЄЮ</vt:lpstr>
      <vt:lpstr>ЗМІНИ ПОВ’ЯЗАНІ ІЗ ГАРМОНІЗАЦІЄЮ</vt:lpstr>
      <vt:lpstr>ЗМІНИ ПОВ’ЯЗАНІ ІЗ ГАРМОНІЗАЦІЄЮ</vt:lpstr>
      <vt:lpstr>    УДОСКОНАЛЕННЯ МЕХАНІЗМУ ОСКАРЖЕННЯ</vt:lpstr>
      <vt:lpstr>один учасник – одна вимога про усунення</vt:lpstr>
      <vt:lpstr>відхилення тендерних пропозицій</vt:lpstr>
      <vt:lpstr>важливі зміни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k310</dc:creator>
  <cp:lastModifiedBy>Діна Серебрянська</cp:lastModifiedBy>
  <cp:revision>140</cp:revision>
  <cp:lastPrinted>2016-09-19T07:37:42Z</cp:lastPrinted>
  <dcterms:created xsi:type="dcterms:W3CDTF">2016-04-24T10:37:51Z</dcterms:created>
  <dcterms:modified xsi:type="dcterms:W3CDTF">2019-06-21T08:44:29Z</dcterms:modified>
</cp:coreProperties>
</file>