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327" r:id="rId4"/>
    <p:sldId id="1164" r:id="rId5"/>
    <p:sldId id="330" r:id="rId6"/>
    <p:sldId id="324" r:id="rId7"/>
    <p:sldId id="300" r:id="rId8"/>
    <p:sldId id="1165" r:id="rId9"/>
    <p:sldId id="325" r:id="rId10"/>
    <p:sldId id="333" r:id="rId11"/>
    <p:sldId id="11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F9A"/>
    <a:srgbClr val="E4D2A0"/>
    <a:srgbClr val="DFCA8D"/>
    <a:srgbClr val="D9C57D"/>
    <a:srgbClr val="CFB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631A-07FC-4608-84D0-26B75F1C7CD5}" v="234" dt="2019-06-19T20:00:16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7" autoAdjust="0"/>
  </p:normalViewPr>
  <p:slideViewPr>
    <p:cSldViewPr snapToGrid="0">
      <p:cViewPr varScale="1">
        <p:scale>
          <a:sx n="116" d="100"/>
          <a:sy n="116" d="100"/>
        </p:scale>
        <p:origin x="3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14CE6-323D-4BBC-8E8E-4225B220B7DF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7D146-38A1-49C5-966F-182B759E56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1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73958-0683-4606-8E55-9D9517CD0D36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2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59618-94E4-48AA-9849-F3EE2E0C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750739-A4CE-4FDC-A877-30330C097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7D387C-03B7-41C5-B4FB-417031A1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240C16-1A54-4E12-9341-9EBCDFE0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5E842C-4CE1-447C-992B-646A980D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27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1DE04-2E1B-4032-98A8-0822CC41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33B53-7D92-4075-A267-D9136404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497203-B586-45E5-8411-4D8CC71F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4446F1-8270-40C5-85D1-8153F9DD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158A07-9060-4FDF-A4DA-F335206D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60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A65A923-A33F-4D98-B12A-C997C892B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CF3EED-C364-4E3B-BD00-289C93F7D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281A83-B9FF-403B-8D43-97021ED1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5A4C57-218C-4E91-A019-333C3115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A649AB-D2B1-4AC6-AD35-EC8F9BBC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3B407-49BE-E74F-BB6F-79CD019A2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8908F5-B316-8E4B-A896-45C3DAA7C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D5739-9D50-A14F-A308-73FE10E1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70EFC3-7E43-A648-8182-15BFADF2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CD2973-3E1E-C44C-89B8-3E765859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1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9A917-F31C-4945-AAE4-4A100A0B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CBDA31BD-728C-B44A-B8B7-D5105F52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0C4D7F-0DF2-3B45-8506-D06E43FC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9343B0-4527-EB47-839E-2C6260A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86927F-6E30-1249-B450-7CA5D586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30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F910A-EEA7-D54B-8D0E-A637B739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DE6692-B269-474E-8CF1-BB397392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C347CA-3AB2-3B4A-9AAF-D717FF19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737DB1-C75F-434B-8A0C-D8D78F01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11C074-DF21-C74E-A043-FAF6544A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3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853A5-08AD-A24A-9031-7C71490D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7CB4E510-9046-7740-8C19-F8EE4445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xmlns="" id="{5FFC16F5-B301-5340-A1B5-1AB58490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3818CB-51F4-8A42-A133-D607F736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710070-6BE2-994C-97A2-DB6823C7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278D8A-21F8-E64C-A20C-46752126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2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5A17C-333C-934B-BC28-9F6FCD3F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7D4D2E-6338-CD4C-B6EA-12317DC2F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xmlns="" id="{D86B99F9-BC57-D74C-AAE2-401F7A883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AD4A57-BEC5-7F4B-A9EF-37F9D0078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xmlns="" id="{55144CF2-E0C6-D049-8DED-CE66B2229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3D562-7BD4-6D4D-984E-3436BF96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F5262B-9749-C34F-8473-2B0F4F7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D17230A-1648-7344-991C-B6DE8AE8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9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C8D2A-91EF-BB42-AD4E-A216DE35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0D43AA-5878-1249-8616-5563F19A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4FF73C-D20B-C441-9308-9B09094D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7164AE-1B34-D54A-8239-2C16BE53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B3AD04-303F-BB49-8EC3-6161CEED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C5A068-F742-6442-B754-E0F9C0F2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BFA68E-F779-5A4E-9EA3-66D3365D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4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CFE87-2455-0144-860F-E4720331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075332B7-C0C2-854E-A82D-880C57E5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3E1D7A-65D4-C245-999C-4E04EC09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8681AF-B2E2-574A-82BB-D0F4635E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C7B9CD-1EE6-0F45-8242-7581DD3C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0CF032-FE55-3549-942B-A17E14C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BE430-408F-4426-ACC0-BEA47144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71A89-D479-44DE-8AB7-51DEB6BC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DC4FD-5083-4908-969E-777AB1F8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A06582-B009-4040-8C73-9F8A6910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BD4743-DE70-4901-BB47-4C397784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6833C-36FB-BF4F-88AB-60CAE15B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70FC55-9DDA-084E-9528-BAB31C52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6F08F1-5B74-4C45-9111-1673EF3D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BFCB81-6F3C-4C4D-9D6A-A6B28516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3182EA-99DC-AA46-ACFF-1486D662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B27FA-92A3-A545-86BD-24E32CB3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9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3A221-B76A-9844-96B4-7F4323B2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D798EC-163B-1842-93C7-5639CD41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347B9-1EE4-8445-B38C-6131A9F7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A7E19C-A17C-0A4F-B2B1-DB945176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4D7A4-EED6-5744-B89E-7D6C773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37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32D372-F891-BB44-88D6-17DB95BD0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27C7A9-1454-4840-9ED7-17122D7B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3CB68-3070-C94A-86DB-ECEE664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A86BAE-F972-604F-BFC4-052F5236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70D6F7-27C2-EF4E-9DBB-08019BD2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8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3B407-49BE-E74F-BB6F-79CD019A2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8908F5-B316-8E4B-A896-45C3DAA7C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D5739-9D50-A14F-A308-73FE10E1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70EFC3-7E43-A648-8182-15BFADF2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CD2973-3E1E-C44C-89B8-3E765859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9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9A917-F31C-4945-AAE4-4A100A0B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CBDA31BD-728C-B44A-B8B7-D5105F52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0C4D7F-0DF2-3B45-8506-D06E43FC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9343B0-4527-EB47-839E-2C6260A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86927F-6E30-1249-B450-7CA5D586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F910A-EEA7-D54B-8D0E-A637B739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DE6692-B269-474E-8CF1-BB397392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C347CA-3AB2-3B4A-9AAF-D717FF19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737DB1-C75F-434B-8A0C-D8D78F01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11C074-DF21-C74E-A043-FAF6544A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853A5-08AD-A24A-9031-7C71490D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7CB4E510-9046-7740-8C19-F8EE4445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xmlns="" id="{5FFC16F5-B301-5340-A1B5-1AB58490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3818CB-51F4-8A42-A133-D607F736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710070-6BE2-994C-97A2-DB6823C7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278D8A-21F8-E64C-A20C-46752126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2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5A17C-333C-934B-BC28-9F6FCD3F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7D4D2E-6338-CD4C-B6EA-12317DC2F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xmlns="" id="{D86B99F9-BC57-D74C-AAE2-401F7A883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AD4A57-BEC5-7F4B-A9EF-37F9D0078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xmlns="" id="{55144CF2-E0C6-D049-8DED-CE66B2229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3D562-7BD4-6D4D-984E-3436BF96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F5262B-9749-C34F-8473-2B0F4F7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D17230A-1648-7344-991C-B6DE8AE8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C8D2A-91EF-BB42-AD4E-A216DE35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0D43AA-5878-1249-8616-5563F19A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4FF73C-D20B-C441-9308-9B09094D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7164AE-1B34-D54A-8239-2C16BE53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B3AD04-303F-BB49-8EC3-6161CEED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C5A068-F742-6442-B754-E0F9C0F2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BFA68E-F779-5A4E-9EA3-66D3365D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8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91DA5-E2D9-4A97-BFDB-3852E43D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3D0B1E-0EC4-4F96-AA63-976B3F0E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D31592-69D4-420D-A479-A3A523CA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D31A2-6EE2-47F3-B8D6-6088A96B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C3313C-7A6E-48EE-A724-FC30BE86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286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CFE87-2455-0144-860F-E4720331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xmlns="" id="{075332B7-C0C2-854E-A82D-880C57E5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3E1D7A-65D4-C245-999C-4E04EC09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8681AF-B2E2-574A-82BB-D0F4635E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C7B9CD-1EE6-0F45-8242-7581DD3C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0CF032-FE55-3549-942B-A17E14C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6833C-36FB-BF4F-88AB-60CAE15B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70FC55-9DDA-084E-9528-BAB31C52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6F08F1-5B74-4C45-9111-1673EF3D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BFCB81-6F3C-4C4D-9D6A-A6B28516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3182EA-99DC-AA46-ACFF-1486D662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B27FA-92A3-A545-86BD-24E32CB3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6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3A221-B76A-9844-96B4-7F4323B2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D798EC-163B-1842-93C7-5639CD41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347B9-1EE4-8445-B38C-6131A9F7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A7E19C-A17C-0A4F-B2B1-DB945176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4D7A4-EED6-5744-B89E-7D6C773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97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32D372-F891-BB44-88D6-17DB95BD0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27C7A9-1454-4840-9ED7-17122D7B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3CB68-3070-C94A-86DB-ECEE664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A86BAE-F972-604F-BFC4-052F5236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70D6F7-27C2-EF4E-9DBB-08019BD2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DE471-7221-4058-A9D2-58D428FD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4E0255-BB5A-43B4-97B0-FFE583625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65B337-4864-4DC3-8797-148ACD09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A64390-CFFA-4DAC-8AA1-F5D8F2EE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49E52B-84FE-42A1-8398-E6790FF0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50B144-E572-4D1A-A358-059559D6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3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AD925B-C51C-4974-A219-7831372C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1889E4-8008-4D97-8CA7-AF3DCF33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921DFF-792A-444B-9687-4E9819F04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23F48B-2F03-4D19-AA5E-9837368CA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270769-5DBD-4F72-97DF-08F0B8C0C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7E0D72-5E59-4CA1-9806-A741F8AA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D1FD65E-A848-426F-86B7-CC469F17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CB47A3-C01E-4AE1-9801-C6A8021F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02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30FC-7704-44D6-9960-E90D63FE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951617-48E0-4A4C-AAD6-CDFC3E6C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87C4BB-A8A6-462E-AB47-E2886B0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A6F7AD-D1A0-4D45-A114-6E6C0767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0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39A4B5A-BCC6-4868-A132-AEAB10C1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77CA2B-A2E8-4E74-9C52-0B6DD2A8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EB7844-F542-485F-AEF8-1FECC33A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6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BEA61-B4FE-43F9-8D7E-BA0FB7BE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37EC56-D535-4886-8392-760E54D1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B6E26A-9D46-43C3-9C55-81E94896B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7EFE9E-EF9B-4EC8-833E-64B761C0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2D23E8-A5F1-4B3F-B841-5F062E7B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045189-2B87-4FC3-9EC1-C8109CD3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6BC25-F233-4DD2-A924-5425E896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0AD6C80-971D-4650-BFEA-3ECC14036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7FAFF6-9875-4B5D-ADF8-09D964774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C635BC-3799-45BD-BB70-A5E2E5B4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55C03-711C-415D-A522-AFC81069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70CDCD-3B94-493E-AC36-F10C1FBF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4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B6702-BE46-4704-8561-7384DA8F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A8C670-7E47-4531-8407-D5B56C20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A2EDAF-AFDC-49D3-A395-FC9F5139A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37DE-D647-45CF-92D8-5D7ECF9CEC40}" type="datetimeFigureOut">
              <a:rPr lang="uk-UA" smtClean="0"/>
              <a:t>21.06.2019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B9DA64-501A-4BF6-BBD9-C918754C6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A1B752-879C-4E26-BA18-908A8F642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3DA8-0AE2-4C6D-92D8-0295883AF8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21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F8DC6-DD84-3342-849C-4FCDEAE6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776E9E-ECF6-B94C-9AB8-EC535566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F0534-D748-604F-84D0-9DC777526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E038-439B-B54D-B52B-CCE269288D6E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97629E-C281-114D-A713-E2387E0D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EC8C30-5AAE-A44A-86ED-93E1BF688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19DC-A507-0C4F-A7E2-D9C873D27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05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F8DC6-DD84-3342-849C-4FCDEAE6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776E9E-ECF6-B94C-9AB8-EC535566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F0534-D748-604F-84D0-9DC777526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E038-439B-B54D-B52B-CCE269288D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97629E-C281-114D-A713-E2387E0D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EC8C30-5AAE-A44A-86ED-93E1BF688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19DC-A507-0C4F-A7E2-D9C873D278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tain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akov.dudyrev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4ADD0-391C-4C30-BC24-DE57AB83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0" t="9091" r="25534"/>
          <a:stretch/>
        </p:blipFill>
        <p:spPr>
          <a:xfrm>
            <a:off x="4818889" y="-149289"/>
            <a:ext cx="7373112" cy="6857999"/>
          </a:xfrm>
          <a:prstGeom prst="rect">
            <a:avLst/>
          </a:prstGeom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9225B0D8-E56E-4ACC-A464-81F406276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F5D1B28-3976-4367-807C-CAD629CDD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CE436-8B64-47C8-9176-59931E90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2" y="2379351"/>
            <a:ext cx="5788629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32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E4C2F-FD11-4756-B25F-CD35FDA77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13" y="0"/>
            <a:ext cx="1698171" cy="402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209A2A-6320-4147-9124-9B6492074509}"/>
              </a:ext>
            </a:extLst>
          </p:cNvPr>
          <p:cNvSpPr txBox="1"/>
          <p:nvPr/>
        </p:nvSpPr>
        <p:spPr>
          <a:xfrm>
            <a:off x="113846" y="6370156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© 201</a:t>
            </a:r>
            <a:r>
              <a:rPr lang="uk-UA" sz="1200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NECTAIN  B.V. 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Все права защищены.</a:t>
            </a:r>
            <a:endParaRPr lang="uk-UA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E7085-8C35-4EE0-95C8-FB4676B36A0A}"/>
              </a:ext>
            </a:extLst>
          </p:cNvPr>
          <p:cNvSpPr txBox="1"/>
          <p:nvPr/>
        </p:nvSpPr>
        <p:spPr>
          <a:xfrm>
            <a:off x="458682" y="3013262"/>
            <a:ext cx="532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Перша закупівельна платформа </a:t>
            </a:r>
          </a:p>
          <a:p>
            <a:r>
              <a:rPr lang="uk-UA" sz="2400" dirty="0"/>
              <a:t>для дорожньої індустрії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235837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49B60B0E-32A1-4493-A492-D2EE5C7B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9" y="-26994"/>
            <a:ext cx="12167421" cy="685800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008"/>
            <a:ext cx="5609220" cy="5840277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1" y="-2"/>
            <a:ext cx="5441857" cy="5654939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ACEE5-D472-4AAC-A619-8B4AAD2A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4" y="1752602"/>
            <a:ext cx="5050972" cy="16763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latin typeface="Helvetica" pitchFamily="2" charset="0"/>
              </a:rPr>
              <a:t>Поточна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система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закупівель</a:t>
            </a:r>
            <a:r>
              <a:rPr lang="en-US" sz="2000" b="1" dirty="0">
                <a:latin typeface="Helvetica" pitchFamily="2" charset="0"/>
              </a:rPr>
              <a:t> в </a:t>
            </a:r>
            <a:r>
              <a:rPr lang="en-US" sz="2000" b="1" dirty="0" err="1">
                <a:latin typeface="Helvetica" pitchFamily="2" charset="0"/>
              </a:rPr>
              <a:t>дорожніх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компаніях</a:t>
            </a:r>
            <a:endParaRPr lang="en-US" sz="2000" b="1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18E676-8888-491F-B67E-3E0D195731DE}"/>
              </a:ext>
            </a:extLst>
          </p:cNvPr>
          <p:cNvSpPr txBox="1"/>
          <p:nvPr/>
        </p:nvSpPr>
        <p:spPr>
          <a:xfrm>
            <a:off x="8911616" y="6468456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© 201</a:t>
            </a:r>
            <a:r>
              <a:rPr lang="uk-UA" sz="1200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NECTAIN  B.V. 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Все права защищены.</a:t>
            </a:r>
            <a:endParaRPr lang="uk-UA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27C1B8-09C0-459C-8E13-64C417A650B3}"/>
              </a:ext>
            </a:extLst>
          </p:cNvPr>
          <p:cNvSpPr txBox="1"/>
          <p:nvPr/>
        </p:nvSpPr>
        <p:spPr>
          <a:xfrm>
            <a:off x="5955626" y="1394852"/>
            <a:ext cx="257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Популярні пошуки товарів: </a:t>
            </a:r>
            <a:endParaRPr lang="en-US" b="1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FFC949-65E2-4A3C-9EB7-91B1ABEC71A8}"/>
              </a:ext>
            </a:extLst>
          </p:cNvPr>
          <p:cNvSpPr txBox="1"/>
          <p:nvPr/>
        </p:nvSpPr>
        <p:spPr>
          <a:xfrm>
            <a:off x="8546249" y="1361842"/>
            <a:ext cx="2925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щебінь, пісок, бітум, ПММ, мінеральний порошок, </a:t>
            </a:r>
            <a:r>
              <a:rPr lang="uk-UA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адгезійна</a:t>
            </a:r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добавка, предмети техніки безпеки: жилети, конуси, одяг, мала механізація…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1B0FDC-1FB0-48EA-845F-E2E0AA9876CA}"/>
              </a:ext>
            </a:extLst>
          </p:cNvPr>
          <p:cNvSpPr txBox="1"/>
          <p:nvPr/>
        </p:nvSpPr>
        <p:spPr>
          <a:xfrm>
            <a:off x="5955626" y="2864404"/>
            <a:ext cx="257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Оренда </a:t>
            </a:r>
            <a:r>
              <a:rPr lang="uk-UA" b="1" dirty="0" err="1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дорожньо</a:t>
            </a:r>
            <a:r>
              <a:rPr lang="uk-UA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-будівельної техніки: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3944F3-AD0F-4779-9952-78A1CF658B80}"/>
              </a:ext>
            </a:extLst>
          </p:cNvPr>
          <p:cNvSpPr txBox="1"/>
          <p:nvPr/>
        </p:nvSpPr>
        <p:spPr>
          <a:xfrm>
            <a:off x="8530317" y="2914287"/>
            <a:ext cx="2744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грейдер, екскаватор, каток, </a:t>
            </a:r>
            <a:r>
              <a:rPr lang="uk-UA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асфальтоукладчик</a:t>
            </a:r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фреза, бульдозер…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A0E860-9D65-4EE5-954F-2C4EB305A0C0}"/>
              </a:ext>
            </a:extLst>
          </p:cNvPr>
          <p:cNvSpPr txBox="1"/>
          <p:nvPr/>
        </p:nvSpPr>
        <p:spPr>
          <a:xfrm>
            <a:off x="6084127" y="4302326"/>
            <a:ext cx="257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Автомобілі: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4B82C9-3BFA-4D38-B8D8-19CBA7B8E458}"/>
              </a:ext>
            </a:extLst>
          </p:cNvPr>
          <p:cNvSpPr txBox="1"/>
          <p:nvPr/>
        </p:nvSpPr>
        <p:spPr>
          <a:xfrm>
            <a:off x="8543917" y="4302326"/>
            <a:ext cx="2744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ЗІЛ, МАЗ, КАМАЗ, </a:t>
            </a:r>
            <a:r>
              <a:rPr lang="uk-UA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щебневози</a:t>
            </a:r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асфальтовози</a:t>
            </a:r>
            <a:r>
              <a:rPr lang="uk-UA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автомобілі для перевезення людей...</a:t>
            </a:r>
          </a:p>
          <a:p>
            <a:endParaRPr lang="uk-UA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33C636A2-5C74-4A51-8B4A-8709E2EC0F5D}"/>
              </a:ext>
            </a:extLst>
          </p:cNvPr>
          <p:cNvSpPr txBox="1">
            <a:spLocks/>
          </p:cNvSpPr>
          <p:nvPr/>
        </p:nvSpPr>
        <p:spPr>
          <a:xfrm>
            <a:off x="9428330" y="169031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</p:spTree>
    <p:extLst>
      <p:ext uri="{BB962C8B-B14F-4D97-AF65-F5344CB8AC3E}">
        <p14:creationId xmlns:p14="http://schemas.microsoft.com/office/powerpoint/2010/main" val="31122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CE436-8B64-47C8-9176-59931E90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2400" b="1" dirty="0">
                <a:solidFill>
                  <a:srgbClr val="FFFFFF"/>
                </a:solidFill>
              </a:rPr>
              <a:t>Популярні в компаніях </a:t>
            </a:r>
            <a:r>
              <a:rPr lang="uk-UA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інструменти для закупок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B294F0-FB90-4487-AE16-5195579A3547}"/>
              </a:ext>
            </a:extLst>
          </p:cNvPr>
          <p:cNvSpPr txBox="1"/>
          <p:nvPr/>
        </p:nvSpPr>
        <p:spPr>
          <a:xfrm>
            <a:off x="4589066" y="1225117"/>
            <a:ext cx="613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Використання пошукових систем </a:t>
            </a:r>
            <a:r>
              <a:rPr lang="en-US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Google, Prom.ua, Hotline </a:t>
            </a:r>
            <a:r>
              <a:rPr lang="ru-RU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та </a:t>
            </a: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ін.</a:t>
            </a:r>
            <a:endParaRPr lang="uk-UA" altLang="uk-UA" b="1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77CA317-BA89-4461-867A-41D621D9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74243"/>
              </p:ext>
            </p:extLst>
          </p:nvPr>
        </p:nvGraphicFramePr>
        <p:xfrm>
          <a:off x="4694007" y="2006949"/>
          <a:ext cx="3561108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470">
                  <a:extLst>
                    <a:ext uri="{9D8B030D-6E8A-4147-A177-3AD203B41FA5}">
                      <a16:colId xmlns:a16="http://schemas.microsoft.com/office/drawing/2014/main" xmlns="" val="1667851383"/>
                    </a:ext>
                  </a:extLst>
                </a:gridCol>
                <a:gridCol w="752638">
                  <a:extLst>
                    <a:ext uri="{9D8B030D-6E8A-4147-A177-3AD203B41FA5}">
                      <a16:colId xmlns:a16="http://schemas.microsoft.com/office/drawing/2014/main" xmlns="" val="825408948"/>
                    </a:ext>
                  </a:extLst>
                </a:gridCol>
              </a:tblGrid>
              <a:tr h="1864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Купити пісок Рівненська обл.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пошук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23704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A803DD60-DCB1-4CF7-BB1A-2F2698EE1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45400"/>
              </p:ext>
            </p:extLst>
          </p:nvPr>
        </p:nvGraphicFramePr>
        <p:xfrm>
          <a:off x="4694007" y="2264779"/>
          <a:ext cx="3561108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470">
                  <a:extLst>
                    <a:ext uri="{9D8B030D-6E8A-4147-A177-3AD203B41FA5}">
                      <a16:colId xmlns:a16="http://schemas.microsoft.com/office/drawing/2014/main" xmlns="" val="1667851383"/>
                    </a:ext>
                  </a:extLst>
                </a:gridCol>
                <a:gridCol w="752638">
                  <a:extLst>
                    <a:ext uri="{9D8B030D-6E8A-4147-A177-3AD203B41FA5}">
                      <a16:colId xmlns:a16="http://schemas.microsoft.com/office/drawing/2014/main" xmlns="" val="825408948"/>
                    </a:ext>
                  </a:extLst>
                </a:gridCol>
              </a:tblGrid>
              <a:tr h="1864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Оренда катка Житомирська обл.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пошук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23704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430F85-5CA7-4AFA-BAF3-1A6514572E91}"/>
              </a:ext>
            </a:extLst>
          </p:cNvPr>
          <p:cNvSpPr txBox="1"/>
          <p:nvPr/>
        </p:nvSpPr>
        <p:spPr>
          <a:xfrm>
            <a:off x="4589066" y="2890887"/>
            <a:ext cx="652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Робота з базами контрагентів, телефонною книжкою, списками постійних постачальників</a:t>
            </a:r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16DDE7-CF5A-47C4-B5DC-13D66650E82A}"/>
              </a:ext>
            </a:extLst>
          </p:cNvPr>
          <p:cNvSpPr txBox="1"/>
          <p:nvPr/>
        </p:nvSpPr>
        <p:spPr>
          <a:xfrm>
            <a:off x="4589065" y="3521829"/>
            <a:ext cx="613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Постійні телефонні дзвінки для актуалізації цін; можливі часті зміни цін.</a:t>
            </a:r>
            <a:endParaRPr lang="en-US" altLang="uk-UA" sz="1400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5381F2-223F-47BE-B236-64611F1D054F}"/>
              </a:ext>
            </a:extLst>
          </p:cNvPr>
          <p:cNvSpPr txBox="1"/>
          <p:nvPr/>
        </p:nvSpPr>
        <p:spPr>
          <a:xfrm>
            <a:off x="4589065" y="3970258"/>
            <a:ext cx="65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Пошук сайтів нових постачальників та виробників</a:t>
            </a: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uk-UA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E4EEFA-250E-4C9A-8C85-F644407D68B4}"/>
              </a:ext>
            </a:extLst>
          </p:cNvPr>
          <p:cNvSpPr txBox="1"/>
          <p:nvPr/>
        </p:nvSpPr>
        <p:spPr>
          <a:xfrm>
            <a:off x="4589065" y="4772630"/>
            <a:ext cx="65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Пошук за каталогами, базами товарів.</a:t>
            </a:r>
            <a:endParaRPr lang="uk-UA" altLang="uk-UA" b="1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E7A44B7-621B-4B23-8C04-B2234F102509}"/>
              </a:ext>
            </a:extLst>
          </p:cNvPr>
          <p:cNvSpPr txBox="1">
            <a:spLocks/>
          </p:cNvSpPr>
          <p:nvPr/>
        </p:nvSpPr>
        <p:spPr>
          <a:xfrm>
            <a:off x="9428331" y="192625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89BEEF-F8F4-4FFB-82CE-DF29780A85F4}"/>
              </a:ext>
            </a:extLst>
          </p:cNvPr>
          <p:cNvSpPr txBox="1"/>
          <p:nvPr/>
        </p:nvSpPr>
        <p:spPr>
          <a:xfrm>
            <a:off x="8987210" y="6500668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latin typeface="Calibri" panose="020F0502020204030204"/>
              </a:rPr>
              <a:t>© 201</a:t>
            </a:r>
            <a:r>
              <a:rPr lang="uk-UA" sz="1200" dirty="0">
                <a:latin typeface="Calibri" panose="020F0502020204030204"/>
              </a:rPr>
              <a:t>9</a:t>
            </a:r>
            <a:r>
              <a:rPr lang="en-GB" sz="1200" dirty="0">
                <a:latin typeface="Calibri" panose="020F0502020204030204"/>
              </a:rPr>
              <a:t> NECTAIN  B.V. </a:t>
            </a:r>
            <a:r>
              <a:rPr lang="ru-RU" sz="1200" dirty="0">
                <a:latin typeface="Calibri" panose="020F0502020204030204"/>
              </a:rPr>
              <a:t>Все права защищены.</a:t>
            </a:r>
            <a:endParaRPr lang="uk-UA" sz="1200" dirty="0"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6403F6-F896-40E0-A9B4-1985B3CD1D48}"/>
              </a:ext>
            </a:extLst>
          </p:cNvPr>
          <p:cNvSpPr txBox="1"/>
          <p:nvPr/>
        </p:nvSpPr>
        <p:spPr>
          <a:xfrm>
            <a:off x="4589066" y="2570239"/>
            <a:ext cx="477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Багато варіантів видачі, які складно опрацювати якісно</a:t>
            </a:r>
            <a:endParaRPr lang="en-US" altLang="uk-UA" sz="1400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22EAF7-913D-49AA-9862-4808F3758B90}"/>
              </a:ext>
            </a:extLst>
          </p:cNvPr>
          <p:cNvSpPr txBox="1"/>
          <p:nvPr/>
        </p:nvSpPr>
        <p:spPr>
          <a:xfrm>
            <a:off x="4589065" y="4350147"/>
            <a:ext cx="510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Високі ризики роботи з неперевіреними постачальниками</a:t>
            </a:r>
            <a:endParaRPr lang="en-US" altLang="uk-UA" sz="1400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871BBC2-B209-4A55-92FB-8600B1BC66E6}"/>
              </a:ext>
            </a:extLst>
          </p:cNvPr>
          <p:cNvSpPr txBox="1"/>
          <p:nvPr/>
        </p:nvSpPr>
        <p:spPr>
          <a:xfrm>
            <a:off x="4589065" y="5187599"/>
            <a:ext cx="337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chemeClr val="tx2">
                    <a:lumMod val="2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Застаріла та неактуальна інформація</a:t>
            </a:r>
            <a:endParaRPr lang="en-US" altLang="uk-UA" sz="1400" dirty="0">
              <a:solidFill>
                <a:schemeClr val="tx2">
                  <a:lumMod val="25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49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CD7839-C51F-4A22-BE37-6D0683E14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98"/>
          <a:stretch/>
        </p:blipFill>
        <p:spPr>
          <a:xfrm rot="10800000">
            <a:off x="-14603" y="33986"/>
            <a:ext cx="4267201" cy="68179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B194B7-C64C-4A07-B6FA-DD9DFAD21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98"/>
          <a:stretch/>
        </p:blipFill>
        <p:spPr>
          <a:xfrm>
            <a:off x="7924799" y="0"/>
            <a:ext cx="4267201" cy="6817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8FF9C-814E-4BA8-8FBB-F87A39C741C9}"/>
              </a:ext>
            </a:extLst>
          </p:cNvPr>
          <p:cNvSpPr txBox="1"/>
          <p:nvPr/>
        </p:nvSpPr>
        <p:spPr>
          <a:xfrm>
            <a:off x="831017" y="5192577"/>
            <a:ext cx="446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Цифровая экосистема закупок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78AE"/>
              </a:solidFill>
              <a:effectLst/>
              <a:uLnTx/>
              <a:uFillTx/>
              <a:latin typeface="Avenir Roman" panose="02000503020000020003" pitchFamily="2" charset="0"/>
              <a:ea typeface="+mn-ea"/>
              <a:cs typeface="+mn-cs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3D381FC1-9CBB-45C4-9E33-DC91B9E1C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8" y="4113747"/>
            <a:ext cx="398610" cy="463956"/>
          </a:xfrm>
          <a:prstGeom prst="rect">
            <a:avLst/>
          </a:prstGeom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xmlns="" id="{EE7B335C-95F3-4E72-93F9-8952DD29E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68" y="2413507"/>
            <a:ext cx="530030" cy="444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677769-4D7A-4D15-9E49-EA3E6A822088}"/>
              </a:ext>
            </a:extLst>
          </p:cNvPr>
          <p:cNvSpPr txBox="1"/>
          <p:nvPr/>
        </p:nvSpPr>
        <p:spPr>
          <a:xfrm>
            <a:off x="578599" y="2766439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28">
            <a:extLst>
              <a:ext uri="{FF2B5EF4-FFF2-40B4-BE49-F238E27FC236}">
                <a16:creationId xmlns:a16="http://schemas.microsoft.com/office/drawing/2014/main" xmlns="" id="{072E9E5B-2D50-4CC7-8FA1-7FCFE7E83562}"/>
              </a:ext>
            </a:extLst>
          </p:cNvPr>
          <p:cNvSpPr/>
          <p:nvPr/>
        </p:nvSpPr>
        <p:spPr>
          <a:xfrm>
            <a:off x="1484545" y="3450813"/>
            <a:ext cx="8849063" cy="512896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F7CCEC-A82F-4A49-9231-61B4AF26E7C5}"/>
              </a:ext>
            </a:extLst>
          </p:cNvPr>
          <p:cNvSpPr txBox="1"/>
          <p:nvPr/>
        </p:nvSpPr>
        <p:spPr>
          <a:xfrm>
            <a:off x="3645559" y="3502413"/>
            <a:ext cx="4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ЦИФРОВА ЕКОСИСТЕМА ДОРІГ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61EE7F-A205-4E21-A6E8-FC01366B1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482320"/>
            <a:ext cx="1530326" cy="612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545355-FF2F-4CBB-B749-E389EA76D278}"/>
              </a:ext>
            </a:extLst>
          </p:cNvPr>
          <p:cNvSpPr txBox="1"/>
          <p:nvPr/>
        </p:nvSpPr>
        <p:spPr>
          <a:xfrm>
            <a:off x="4708375" y="1191858"/>
            <a:ext cx="228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Державний сектор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B6CF0B-ACAB-47A0-9788-AAB5042C737C}"/>
              </a:ext>
            </a:extLst>
          </p:cNvPr>
          <p:cNvSpPr txBox="1"/>
          <p:nvPr/>
        </p:nvSpPr>
        <p:spPr>
          <a:xfrm>
            <a:off x="134753" y="193768"/>
            <a:ext cx="65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Електронні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ru-RU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торгівельні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ru-RU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майданчики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в </a:t>
            </a:r>
            <a:r>
              <a:rPr kumimoji="0" lang="ru-RU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Україні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30">
            <a:extLst>
              <a:ext uri="{FF2B5EF4-FFF2-40B4-BE49-F238E27FC236}">
                <a16:creationId xmlns:a16="http://schemas.microsoft.com/office/drawing/2014/main" xmlns="" id="{70A943D2-3DFD-4F00-B04A-3432BB3A7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82" y="2401067"/>
            <a:ext cx="530030" cy="4440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E979FE-075B-4FE9-A59C-703478F692F7}"/>
              </a:ext>
            </a:extLst>
          </p:cNvPr>
          <p:cNvSpPr txBox="1"/>
          <p:nvPr/>
        </p:nvSpPr>
        <p:spPr>
          <a:xfrm>
            <a:off x="2284105" y="2798869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E tender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30">
            <a:extLst>
              <a:ext uri="{FF2B5EF4-FFF2-40B4-BE49-F238E27FC236}">
                <a16:creationId xmlns:a16="http://schemas.microsoft.com/office/drawing/2014/main" xmlns="" id="{43BCBCC1-9D2B-432D-BFB8-E0B652F83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97" y="2322360"/>
            <a:ext cx="530030" cy="4440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441D91-146A-472E-A42E-FFF44758CA67}"/>
              </a:ext>
            </a:extLst>
          </p:cNvPr>
          <p:cNvSpPr txBox="1"/>
          <p:nvPr/>
        </p:nvSpPr>
        <p:spPr>
          <a:xfrm>
            <a:off x="4611820" y="2720162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Prom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0">
            <a:extLst>
              <a:ext uri="{FF2B5EF4-FFF2-40B4-BE49-F238E27FC236}">
                <a16:creationId xmlns:a16="http://schemas.microsoft.com/office/drawing/2014/main" xmlns="" id="{247A302C-EA7B-401B-8ED2-E0B97BAE0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6" y="2382472"/>
            <a:ext cx="530030" cy="4440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66AA7E-12D2-4A63-B1E6-D1254F02D0BB}"/>
              </a:ext>
            </a:extLst>
          </p:cNvPr>
          <p:cNvSpPr txBox="1"/>
          <p:nvPr/>
        </p:nvSpPr>
        <p:spPr>
          <a:xfrm>
            <a:off x="6818669" y="2741009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DZO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xmlns="" id="{90B965ED-FF24-446A-A2DC-AEDAF8F8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46" y="2372158"/>
            <a:ext cx="530030" cy="444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5609A94-4852-40B3-9DC1-16DB2C422CFB}"/>
              </a:ext>
            </a:extLst>
          </p:cNvPr>
          <p:cNvSpPr txBox="1"/>
          <p:nvPr/>
        </p:nvSpPr>
        <p:spPr>
          <a:xfrm>
            <a:off x="9237904" y="2720162"/>
            <a:ext cx="163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Інші майданчики, всього 24 шт.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C59DFC53-C33E-42AE-A3D3-CC99577A5534}"/>
              </a:ext>
            </a:extLst>
          </p:cNvPr>
          <p:cNvCxnSpPr>
            <a:cxnSpLocks/>
          </p:cNvCxnSpPr>
          <p:nvPr/>
        </p:nvCxnSpPr>
        <p:spPr>
          <a:xfrm flipH="1">
            <a:off x="2281087" y="1689749"/>
            <a:ext cx="2760152" cy="63261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16B2754C-DC1F-45DD-8FDA-F5DBDAF7FC42}"/>
              </a:ext>
            </a:extLst>
          </p:cNvPr>
          <p:cNvCxnSpPr>
            <a:cxnSpLocks/>
          </p:cNvCxnSpPr>
          <p:nvPr/>
        </p:nvCxnSpPr>
        <p:spPr>
          <a:xfrm flipH="1">
            <a:off x="3811519" y="1861852"/>
            <a:ext cx="1421399" cy="68028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1C39DB7F-7D1E-4451-8773-A287853E72E4}"/>
              </a:ext>
            </a:extLst>
          </p:cNvPr>
          <p:cNvCxnSpPr>
            <a:cxnSpLocks/>
          </p:cNvCxnSpPr>
          <p:nvPr/>
        </p:nvCxnSpPr>
        <p:spPr>
          <a:xfrm>
            <a:off x="5755679" y="2032857"/>
            <a:ext cx="0" cy="28802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B8A21B13-0302-4F74-94C7-CDF824BFB31D}"/>
              </a:ext>
            </a:extLst>
          </p:cNvPr>
          <p:cNvCxnSpPr>
            <a:cxnSpLocks/>
          </p:cNvCxnSpPr>
          <p:nvPr/>
        </p:nvCxnSpPr>
        <p:spPr>
          <a:xfrm>
            <a:off x="6510470" y="1868838"/>
            <a:ext cx="1393913" cy="45204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FD0821B7-24D5-4631-A790-BAF3426F454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23026" y="1788386"/>
            <a:ext cx="2965370" cy="53773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D14AED1-C7D4-4F83-9AD1-56EB089442E0}"/>
              </a:ext>
            </a:extLst>
          </p:cNvPr>
          <p:cNvSpPr txBox="1"/>
          <p:nvPr/>
        </p:nvSpPr>
        <p:spPr>
          <a:xfrm>
            <a:off x="4382347" y="5606316"/>
            <a:ext cx="292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Комерційні майданчики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xmlns="" id="{E4EB686C-7436-40FD-9197-8AE97DD60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93" y="4130104"/>
            <a:ext cx="398610" cy="463956"/>
          </a:xfrm>
          <a:prstGeom prst="rect">
            <a:avLst/>
          </a:prstGeom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xmlns="" id="{7E5A2F33-CF61-496D-A15C-A695071D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30" y="4130104"/>
            <a:ext cx="398610" cy="463956"/>
          </a:xfrm>
          <a:prstGeom prst="rect">
            <a:avLst/>
          </a:prstGeom>
        </p:spPr>
      </p:pic>
      <p:pic>
        <p:nvPicPr>
          <p:cNvPr id="34" name="Picture 12">
            <a:extLst>
              <a:ext uri="{FF2B5EF4-FFF2-40B4-BE49-F238E27FC236}">
                <a16:creationId xmlns:a16="http://schemas.microsoft.com/office/drawing/2014/main" xmlns="" id="{C84FD934-0465-46C6-862A-62C0B117A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94" y="4130104"/>
            <a:ext cx="398610" cy="463956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4640B452-7230-4F1B-9EBD-AEC5865AD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80" y="4130104"/>
            <a:ext cx="398610" cy="4639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6C3B7E-F7A3-4ECC-9825-047097AFB31F}"/>
              </a:ext>
            </a:extLst>
          </p:cNvPr>
          <p:cNvSpPr txBox="1"/>
          <p:nvPr/>
        </p:nvSpPr>
        <p:spPr>
          <a:xfrm>
            <a:off x="552301" y="4547893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Prom.ua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C164D5-828B-4DC8-BB7D-312062CC4845}"/>
              </a:ext>
            </a:extLst>
          </p:cNvPr>
          <p:cNvSpPr txBox="1"/>
          <p:nvPr/>
        </p:nvSpPr>
        <p:spPr>
          <a:xfrm>
            <a:off x="2276651" y="4513999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OLX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B600EC7-7ADE-44F0-A442-1BD2687BBE6C}"/>
              </a:ext>
            </a:extLst>
          </p:cNvPr>
          <p:cNvSpPr txBox="1"/>
          <p:nvPr/>
        </p:nvSpPr>
        <p:spPr>
          <a:xfrm>
            <a:off x="4708375" y="4513999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Rozetka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72ABFC9-2437-499B-8931-8915FCEFA328}"/>
              </a:ext>
            </a:extLst>
          </p:cNvPr>
          <p:cNvSpPr txBox="1"/>
          <p:nvPr/>
        </p:nvSpPr>
        <p:spPr>
          <a:xfrm>
            <a:off x="6906105" y="4507007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Hotline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37E7A34-9619-4B53-BDFE-2B15E8628B45}"/>
              </a:ext>
            </a:extLst>
          </p:cNvPr>
          <p:cNvSpPr txBox="1"/>
          <p:nvPr/>
        </p:nvSpPr>
        <p:spPr>
          <a:xfrm>
            <a:off x="8904530" y="4514123"/>
            <a:ext cx="23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інші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0AAA2178-43DC-4EA9-B04A-723C9BD1C2E1}"/>
              </a:ext>
            </a:extLst>
          </p:cNvPr>
          <p:cNvCxnSpPr>
            <a:cxnSpLocks/>
          </p:cNvCxnSpPr>
          <p:nvPr/>
        </p:nvCxnSpPr>
        <p:spPr>
          <a:xfrm flipV="1">
            <a:off x="5881246" y="4910850"/>
            <a:ext cx="0" cy="40171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D34A4F15-DC3F-4752-BFF7-ABF8E941622A}"/>
              </a:ext>
            </a:extLst>
          </p:cNvPr>
          <p:cNvCxnSpPr>
            <a:cxnSpLocks/>
          </p:cNvCxnSpPr>
          <p:nvPr/>
        </p:nvCxnSpPr>
        <p:spPr>
          <a:xfrm flipV="1">
            <a:off x="6441346" y="4910851"/>
            <a:ext cx="1390861" cy="55523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D6E61DB-0396-42F6-959B-B09C517499E2}"/>
              </a:ext>
            </a:extLst>
          </p:cNvPr>
          <p:cNvCxnSpPr>
            <a:cxnSpLocks/>
          </p:cNvCxnSpPr>
          <p:nvPr/>
        </p:nvCxnSpPr>
        <p:spPr>
          <a:xfrm flipV="1">
            <a:off x="7087572" y="4918689"/>
            <a:ext cx="2799217" cy="65918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05DED4CC-059C-482C-8E1A-21C8C7D77587}"/>
              </a:ext>
            </a:extLst>
          </p:cNvPr>
          <p:cNvCxnSpPr>
            <a:cxnSpLocks/>
          </p:cNvCxnSpPr>
          <p:nvPr/>
        </p:nvCxnSpPr>
        <p:spPr>
          <a:xfrm flipH="1" flipV="1">
            <a:off x="3643981" y="4910850"/>
            <a:ext cx="1436557" cy="51006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29AE048F-9A1D-4D06-8A78-14DF714D5D26}"/>
              </a:ext>
            </a:extLst>
          </p:cNvPr>
          <p:cNvCxnSpPr>
            <a:cxnSpLocks/>
          </p:cNvCxnSpPr>
          <p:nvPr/>
        </p:nvCxnSpPr>
        <p:spPr>
          <a:xfrm flipH="1" flipV="1">
            <a:off x="1853632" y="4908465"/>
            <a:ext cx="2766086" cy="71392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D15261A2-1F22-4BD3-8489-DC4BD6D2F025}"/>
              </a:ext>
            </a:extLst>
          </p:cNvPr>
          <p:cNvSpPr txBox="1">
            <a:spLocks/>
          </p:cNvSpPr>
          <p:nvPr/>
        </p:nvSpPr>
        <p:spPr>
          <a:xfrm>
            <a:off x="9293578" y="147434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FEC156A-452A-4B09-BEF8-D117BCABB2E0}"/>
              </a:ext>
            </a:extLst>
          </p:cNvPr>
          <p:cNvSpPr txBox="1"/>
          <p:nvPr/>
        </p:nvSpPr>
        <p:spPr>
          <a:xfrm>
            <a:off x="9125421" y="6488818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latin typeface="Calibri" panose="020F0502020204030204"/>
              </a:rPr>
              <a:t>© 201</a:t>
            </a:r>
            <a:r>
              <a:rPr lang="uk-UA" sz="1200" dirty="0">
                <a:latin typeface="Calibri" panose="020F0502020204030204"/>
              </a:rPr>
              <a:t>9</a:t>
            </a:r>
            <a:r>
              <a:rPr lang="en-GB" sz="1200" dirty="0">
                <a:latin typeface="Calibri" panose="020F0502020204030204"/>
              </a:rPr>
              <a:t> NECTAIN  B.V. </a:t>
            </a:r>
            <a:r>
              <a:rPr lang="ru-RU" sz="1200" dirty="0">
                <a:latin typeface="Calibri" panose="020F0502020204030204"/>
              </a:rPr>
              <a:t>Все права защищены.</a:t>
            </a:r>
            <a:endParaRPr lang="uk-UA" sz="12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584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86423A-212A-403D-A87C-94E6EF95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98"/>
          <a:stretch/>
        </p:blipFill>
        <p:spPr>
          <a:xfrm rot="10800000">
            <a:off x="0" y="6750"/>
            <a:ext cx="4267201" cy="68179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AECB33-8ED6-4A50-8232-1C069C071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98"/>
          <a:stretch/>
        </p:blipFill>
        <p:spPr>
          <a:xfrm>
            <a:off x="7127631" y="0"/>
            <a:ext cx="5064369" cy="6831493"/>
          </a:xfrm>
          <a:prstGeom prst="rect">
            <a:avLst/>
          </a:prstGeom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xmlns="" id="{E241910A-D9CA-4F51-A152-C21E7AD27844}"/>
              </a:ext>
            </a:extLst>
          </p:cNvPr>
          <p:cNvSpPr/>
          <p:nvPr/>
        </p:nvSpPr>
        <p:spPr>
          <a:xfrm>
            <a:off x="4618505" y="1499642"/>
            <a:ext cx="2434262" cy="8353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ГЕНЕРАЛЬНИЙ ПІДРЯДНИК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err="1">
                <a:solidFill>
                  <a:schemeClr val="bg1"/>
                </a:solidFill>
                <a:latin typeface="Calibri" panose="020F0502020204030204"/>
              </a:rPr>
              <a:t>Дорожньо</a:t>
            </a:r>
            <a:r>
              <a:rPr lang="uk-UA" sz="1200" dirty="0">
                <a:solidFill>
                  <a:schemeClr val="bg1"/>
                </a:solidFill>
                <a:latin typeface="Calibri" panose="020F0502020204030204"/>
              </a:rPr>
              <a:t>-будівельна компанія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F0E67FA2-F8ED-4DE2-A4D6-A3D87297E6D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835636" y="2334975"/>
            <a:ext cx="0" cy="69611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Скругленный прямоугольник 28">
            <a:extLst>
              <a:ext uri="{FF2B5EF4-FFF2-40B4-BE49-F238E27FC236}">
                <a16:creationId xmlns:a16="http://schemas.microsoft.com/office/drawing/2014/main" xmlns="" id="{633AE54A-1AB9-40E4-BD48-7F6CCF03EDA9}"/>
              </a:ext>
            </a:extLst>
          </p:cNvPr>
          <p:cNvSpPr/>
          <p:nvPr/>
        </p:nvSpPr>
        <p:spPr>
          <a:xfrm>
            <a:off x="8564353" y="916089"/>
            <a:ext cx="2680854" cy="4197396"/>
          </a:xfrm>
          <a:prstGeom prst="round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1400" b="1" dirty="0">
                <a:solidFill>
                  <a:schemeClr val="tx1"/>
                </a:solidFill>
              </a:rPr>
              <a:t>ТЕХНІКА</a:t>
            </a:r>
          </a:p>
          <a:p>
            <a:pPr algn="ctr"/>
            <a:r>
              <a:rPr lang="uk-UA" sz="1200" b="1" dirty="0">
                <a:solidFill>
                  <a:schemeClr val="tx1"/>
                </a:solidFill>
              </a:rPr>
              <a:t>Дистриб'ютори, виробники</a:t>
            </a:r>
            <a:endParaRPr lang="uk-UA" sz="1200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uk-UA" sz="1200" b="1" dirty="0" err="1">
                <a:solidFill>
                  <a:schemeClr val="tx1"/>
                </a:solidFill>
              </a:rPr>
              <a:t>Дорожньо</a:t>
            </a:r>
            <a:r>
              <a:rPr lang="uk-UA" sz="1200" b="1" dirty="0">
                <a:solidFill>
                  <a:schemeClr val="tx1"/>
                </a:solidFill>
              </a:rPr>
              <a:t>-будівельна техніка: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Каток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Асфальтоукладач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Фреза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Та інше</a:t>
            </a:r>
          </a:p>
          <a:p>
            <a:pPr>
              <a:defRPr/>
            </a:pPr>
            <a:endParaRPr lang="uk-UA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1200" b="1" dirty="0">
                <a:solidFill>
                  <a:schemeClr val="tx1"/>
                </a:solidFill>
              </a:rPr>
              <a:t>Автомобілі: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МАЗ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КРАЗ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ЗІЛ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 err="1">
                <a:solidFill>
                  <a:schemeClr val="tx1"/>
                </a:solidFill>
              </a:rPr>
              <a:t>Щебневоз</a:t>
            </a:r>
            <a:endParaRPr lang="uk-U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 err="1">
                <a:solidFill>
                  <a:schemeClr val="tx1"/>
                </a:solidFill>
              </a:rPr>
              <a:t>Асфальтовоз</a:t>
            </a:r>
            <a:endParaRPr lang="uk-UA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uk-UA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1200" b="1" dirty="0">
                <a:solidFill>
                  <a:schemeClr val="tx1"/>
                </a:solidFill>
              </a:rPr>
              <a:t>Мала механізація: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 err="1">
                <a:solidFill>
                  <a:schemeClr val="tx1"/>
                </a:solidFill>
              </a:rPr>
              <a:t>Віброплита</a:t>
            </a:r>
            <a:endParaRPr lang="uk-U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 err="1">
                <a:solidFill>
                  <a:schemeClr val="tx1"/>
                </a:solidFill>
              </a:rPr>
              <a:t>Гідромолоти</a:t>
            </a:r>
            <a:endParaRPr lang="uk-U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Та інше</a:t>
            </a:r>
          </a:p>
        </p:txBody>
      </p:sp>
      <p:sp>
        <p:nvSpPr>
          <p:cNvPr id="12" name="Скругленный прямоугольник 28">
            <a:extLst>
              <a:ext uri="{FF2B5EF4-FFF2-40B4-BE49-F238E27FC236}">
                <a16:creationId xmlns:a16="http://schemas.microsoft.com/office/drawing/2014/main" xmlns="" id="{9B1FD673-8462-4DED-AE9A-EDBCE8B261B2}"/>
              </a:ext>
            </a:extLst>
          </p:cNvPr>
          <p:cNvSpPr/>
          <p:nvPr/>
        </p:nvSpPr>
        <p:spPr>
          <a:xfrm>
            <a:off x="5909706" y="4741502"/>
            <a:ext cx="2434262" cy="1561329"/>
          </a:xfrm>
          <a:prstGeom prst="round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СЕРВІСНІ КОМПАНІЇ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Логістичні компанії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Фінансові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Страхові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Кредитні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Консалтингові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Та інше</a:t>
            </a:r>
          </a:p>
        </p:txBody>
      </p:sp>
      <p:sp>
        <p:nvSpPr>
          <p:cNvPr id="15" name="Скругленный прямоугольник 28">
            <a:extLst>
              <a:ext uri="{FF2B5EF4-FFF2-40B4-BE49-F238E27FC236}">
                <a16:creationId xmlns:a16="http://schemas.microsoft.com/office/drawing/2014/main" xmlns="" id="{CF3F3142-4A5B-480C-A977-B28D3B162149}"/>
              </a:ext>
            </a:extLst>
          </p:cNvPr>
          <p:cNvSpPr/>
          <p:nvPr/>
        </p:nvSpPr>
        <p:spPr>
          <a:xfrm>
            <a:off x="540944" y="1619250"/>
            <a:ext cx="2434262" cy="1561329"/>
          </a:xfrm>
          <a:prstGeom prst="round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СУБПІДРЯДНИКИ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uk-UA" sz="1200" dirty="0" err="1">
                <a:solidFill>
                  <a:schemeClr val="tx1"/>
                </a:solidFill>
              </a:rPr>
              <a:t>Дорожньо</a:t>
            </a:r>
            <a:r>
              <a:rPr lang="uk-UA" sz="1200" dirty="0">
                <a:solidFill>
                  <a:schemeClr val="tx1"/>
                </a:solidFill>
              </a:rPr>
              <a:t>-будівельні компанії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Проектні організації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Лабораторії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200" dirty="0">
                <a:solidFill>
                  <a:schemeClr val="tx1"/>
                </a:solidFill>
              </a:rPr>
              <a:t>Та інше</a:t>
            </a:r>
          </a:p>
        </p:txBody>
      </p:sp>
      <p:sp>
        <p:nvSpPr>
          <p:cNvPr id="16" name="Скругленный прямоугольник 28">
            <a:extLst>
              <a:ext uri="{FF2B5EF4-FFF2-40B4-BE49-F238E27FC236}">
                <a16:creationId xmlns:a16="http://schemas.microsoft.com/office/drawing/2014/main" xmlns="" id="{F4564C33-0007-4782-92DC-51669E114FF3}"/>
              </a:ext>
            </a:extLst>
          </p:cNvPr>
          <p:cNvSpPr/>
          <p:nvPr/>
        </p:nvSpPr>
        <p:spPr>
          <a:xfrm>
            <a:off x="1049957" y="3935624"/>
            <a:ext cx="2950755" cy="2367207"/>
          </a:xfrm>
          <a:prstGeom prst="round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uk-UA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BCB647A5-9060-4517-90C6-CDA53298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33849"/>
              </p:ext>
            </p:extLst>
          </p:nvPr>
        </p:nvGraphicFramePr>
        <p:xfrm>
          <a:off x="1175899" y="4638253"/>
          <a:ext cx="2950756" cy="1361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368">
                  <a:extLst>
                    <a:ext uri="{9D8B030D-6E8A-4147-A177-3AD203B41FA5}">
                      <a16:colId xmlns:a16="http://schemas.microsoft.com/office/drawing/2014/main" xmlns="" val="193918858"/>
                    </a:ext>
                  </a:extLst>
                </a:gridCol>
                <a:gridCol w="1575388">
                  <a:extLst>
                    <a:ext uri="{9D8B030D-6E8A-4147-A177-3AD203B41FA5}">
                      <a16:colId xmlns:a16="http://schemas.microsoft.com/office/drawing/2014/main" xmlns="" val="1816247839"/>
                    </a:ext>
                  </a:extLst>
                </a:gridCol>
              </a:tblGrid>
              <a:tr h="99690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Щебінь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Пісок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Бітум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ПММ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</a:rPr>
                        <a:t>Мінпорошок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Та інше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Знаки 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Конуси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Жилети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Одяг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Бар’єрне огородження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18557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0DFB9E-2248-4186-B25D-3B903D94A29C}"/>
              </a:ext>
            </a:extLst>
          </p:cNvPr>
          <p:cNvSpPr txBox="1"/>
          <p:nvPr/>
        </p:nvSpPr>
        <p:spPr>
          <a:xfrm>
            <a:off x="1515352" y="4032990"/>
            <a:ext cx="2019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uk-UA" sz="1400" b="1" dirty="0"/>
              <a:t>МАТЕРІАЛИ</a:t>
            </a:r>
          </a:p>
          <a:p>
            <a:pPr algn="ctr"/>
            <a:r>
              <a:rPr lang="uk-UA" sz="1200" b="1" dirty="0"/>
              <a:t>Дистриб'ютори, виробники</a:t>
            </a:r>
            <a:endParaRPr lang="uk-UA" sz="1200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229D9CE-3D8C-47BE-B1BC-4790B4FF7BD5}"/>
              </a:ext>
            </a:extLst>
          </p:cNvPr>
          <p:cNvCxnSpPr>
            <a:cxnSpLocks/>
          </p:cNvCxnSpPr>
          <p:nvPr/>
        </p:nvCxnSpPr>
        <p:spPr>
          <a:xfrm>
            <a:off x="2957875" y="2412446"/>
            <a:ext cx="1838419" cy="75645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54134ACA-81A3-4F37-A7E6-5ACFC8243F83}"/>
              </a:ext>
            </a:extLst>
          </p:cNvPr>
          <p:cNvCxnSpPr>
            <a:cxnSpLocks/>
          </p:cNvCxnSpPr>
          <p:nvPr/>
        </p:nvCxnSpPr>
        <p:spPr>
          <a:xfrm flipV="1">
            <a:off x="3902647" y="3872165"/>
            <a:ext cx="829717" cy="21435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5FA9E5A3-2037-445A-9C99-7653E2F99A1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367596" y="4086518"/>
            <a:ext cx="759241" cy="65498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D0FCF356-3F0C-4FF1-B150-0A01C65F5B00}"/>
              </a:ext>
            </a:extLst>
          </p:cNvPr>
          <p:cNvCxnSpPr>
            <a:cxnSpLocks/>
          </p:cNvCxnSpPr>
          <p:nvPr/>
        </p:nvCxnSpPr>
        <p:spPr>
          <a:xfrm flipH="1">
            <a:off x="7052767" y="2909038"/>
            <a:ext cx="1511587" cy="3224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Скругленный прямоугольник 28">
            <a:extLst>
              <a:ext uri="{FF2B5EF4-FFF2-40B4-BE49-F238E27FC236}">
                <a16:creationId xmlns:a16="http://schemas.microsoft.com/office/drawing/2014/main" xmlns="" id="{B59443DF-AD72-41D3-92E8-C71100A688CD}"/>
              </a:ext>
            </a:extLst>
          </p:cNvPr>
          <p:cNvSpPr/>
          <p:nvPr/>
        </p:nvSpPr>
        <p:spPr>
          <a:xfrm>
            <a:off x="4835335" y="3180579"/>
            <a:ext cx="2007105" cy="756450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7ED59C2-198C-48B2-9284-96B59A5B2593}"/>
              </a:ext>
            </a:extLst>
          </p:cNvPr>
          <p:cNvSpPr txBox="1">
            <a:spLocks/>
          </p:cNvSpPr>
          <p:nvPr/>
        </p:nvSpPr>
        <p:spPr>
          <a:xfrm>
            <a:off x="9293578" y="147434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A6AEECA-7A17-4D98-A505-78A707F77532}"/>
              </a:ext>
            </a:extLst>
          </p:cNvPr>
          <p:cNvCxnSpPr>
            <a:cxnSpLocks/>
          </p:cNvCxnSpPr>
          <p:nvPr/>
        </p:nvCxnSpPr>
        <p:spPr>
          <a:xfrm>
            <a:off x="5780516" y="916089"/>
            <a:ext cx="0" cy="485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4C72420-2CFE-4239-8EF9-06F36DD53A47}"/>
              </a:ext>
            </a:extLst>
          </p:cNvPr>
          <p:cNvSpPr/>
          <p:nvPr/>
        </p:nvSpPr>
        <p:spPr>
          <a:xfrm>
            <a:off x="5064370" y="467562"/>
            <a:ext cx="1494359" cy="448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BDB3CD-2B6C-439B-93C0-AC8011EED5A8}"/>
              </a:ext>
            </a:extLst>
          </p:cNvPr>
          <p:cNvSpPr txBox="1"/>
          <p:nvPr/>
        </p:nvSpPr>
        <p:spPr>
          <a:xfrm>
            <a:off x="5025306" y="460457"/>
            <a:ext cx="157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Переможець тендера </a:t>
            </a:r>
            <a:r>
              <a:rPr lang="en-US" sz="1200" dirty="0" err="1"/>
              <a:t>Prozorro</a:t>
            </a:r>
            <a:endParaRPr lang="uk-UA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397509-75E9-4090-A093-57001378EF51}"/>
              </a:ext>
            </a:extLst>
          </p:cNvPr>
          <p:cNvSpPr txBox="1"/>
          <p:nvPr/>
        </p:nvSpPr>
        <p:spPr>
          <a:xfrm>
            <a:off x="4916426" y="3296246"/>
            <a:ext cx="183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ЦИФРОВА ЕКОСИСТЕМА ДОРІГ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D57933-F4F0-41CA-A2E4-A6D3B7B6490C}"/>
              </a:ext>
            </a:extLst>
          </p:cNvPr>
          <p:cNvSpPr txBox="1"/>
          <p:nvPr/>
        </p:nvSpPr>
        <p:spPr>
          <a:xfrm>
            <a:off x="9035904" y="6500913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latin typeface="Calibri" panose="020F0502020204030204"/>
              </a:rPr>
              <a:t>© 201</a:t>
            </a:r>
            <a:r>
              <a:rPr lang="uk-UA" sz="1200" dirty="0">
                <a:latin typeface="Calibri" panose="020F0502020204030204"/>
              </a:rPr>
              <a:t>9</a:t>
            </a:r>
            <a:r>
              <a:rPr lang="en-GB" sz="1200" dirty="0">
                <a:latin typeface="Calibri" panose="020F0502020204030204"/>
              </a:rPr>
              <a:t> NECTAIN  B.V. </a:t>
            </a:r>
            <a:r>
              <a:rPr lang="ru-RU" sz="1200" dirty="0">
                <a:latin typeface="Calibri" panose="020F0502020204030204"/>
              </a:rPr>
              <a:t>Все права защищены.</a:t>
            </a:r>
            <a:endParaRPr lang="uk-UA" sz="12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98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1F5BDC-685C-4344-A701-FB1084F38DE6}"/>
              </a:ext>
            </a:extLst>
          </p:cNvPr>
          <p:cNvSpPr txBox="1"/>
          <p:nvPr/>
        </p:nvSpPr>
        <p:spPr>
          <a:xfrm>
            <a:off x="452761" y="248574"/>
            <a:ext cx="2494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Helvetica" pitchFamily="2" charset="0"/>
              </a:rPr>
              <a:t>Як </a:t>
            </a:r>
            <a:r>
              <a:rPr lang="ru-RU" sz="2000" dirty="0" err="1">
                <a:latin typeface="Helvetica" pitchFamily="2" charset="0"/>
              </a:rPr>
              <a:t>працює</a:t>
            </a:r>
            <a:r>
              <a:rPr lang="ru-RU" sz="2000" dirty="0">
                <a:latin typeface="Helvetica" pitchFamily="2" charset="0"/>
              </a:rPr>
              <a:t> система</a:t>
            </a:r>
            <a:endParaRPr lang="uk-UA" sz="2000" dirty="0">
              <a:latin typeface="Helvetica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9E2082E-065C-40D4-87EE-3E86B773C637}"/>
              </a:ext>
            </a:extLst>
          </p:cNvPr>
          <p:cNvSpPr/>
          <p:nvPr/>
        </p:nvSpPr>
        <p:spPr>
          <a:xfrm>
            <a:off x="1097281" y="1709071"/>
            <a:ext cx="2581982" cy="14448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Реєстрація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BAD53D3-2E0F-4E0F-9F74-0CE843127FBA}"/>
              </a:ext>
            </a:extLst>
          </p:cNvPr>
          <p:cNvSpPr/>
          <p:nvPr/>
        </p:nvSpPr>
        <p:spPr>
          <a:xfrm>
            <a:off x="8249139" y="3063913"/>
            <a:ext cx="2763656" cy="1444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Контракт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A7F0BB52-855A-4E06-AF45-B8964F6D84EF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633819" y="2414493"/>
            <a:ext cx="1475003" cy="58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64ECA8-496F-4B6C-95A4-0B21F7F8B2AA}"/>
              </a:ext>
            </a:extLst>
          </p:cNvPr>
          <p:cNvSpPr txBox="1"/>
          <p:nvPr/>
        </p:nvSpPr>
        <p:spPr>
          <a:xfrm>
            <a:off x="2130512" y="9706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КРОК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707AE62-1ED8-4ACD-9B2F-4B2BAFC23FC6}"/>
              </a:ext>
            </a:extLst>
          </p:cNvPr>
          <p:cNvSpPr txBox="1"/>
          <p:nvPr/>
        </p:nvSpPr>
        <p:spPr>
          <a:xfrm>
            <a:off x="5915111" y="93986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КРОК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15FCB3-AD0B-4F9E-B1F4-7E08FD193FA0}"/>
              </a:ext>
            </a:extLst>
          </p:cNvPr>
          <p:cNvSpPr txBox="1"/>
          <p:nvPr/>
        </p:nvSpPr>
        <p:spPr>
          <a:xfrm>
            <a:off x="9375513" y="94358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КРОК 3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B54E3C70-269D-4F18-8A6F-C937D52CACF8}"/>
              </a:ext>
            </a:extLst>
          </p:cNvPr>
          <p:cNvCxnSpPr>
            <a:cxnSpLocks/>
          </p:cNvCxnSpPr>
          <p:nvPr/>
        </p:nvCxnSpPr>
        <p:spPr>
          <a:xfrm>
            <a:off x="3159726" y="1124531"/>
            <a:ext cx="2480548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1D8F3CE9-E7F7-4DD8-B5EB-0EF3CBC8C885}"/>
              </a:ext>
            </a:extLst>
          </p:cNvPr>
          <p:cNvCxnSpPr>
            <a:cxnSpLocks/>
          </p:cNvCxnSpPr>
          <p:nvPr/>
        </p:nvCxnSpPr>
        <p:spPr>
          <a:xfrm>
            <a:off x="6766560" y="1093753"/>
            <a:ext cx="2446008" cy="307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58776BB-2B2B-4CDC-A782-8F1B66BAB827}"/>
              </a:ext>
            </a:extLst>
          </p:cNvPr>
          <p:cNvSpPr/>
          <p:nvPr/>
        </p:nvSpPr>
        <p:spPr>
          <a:xfrm>
            <a:off x="5108822" y="1692084"/>
            <a:ext cx="2581977" cy="14448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Тендер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xmlns="" id="{0771D4DA-B1E8-4DDE-9FDF-50001AF76C8F}"/>
              </a:ext>
            </a:extLst>
          </p:cNvPr>
          <p:cNvSpPr txBox="1">
            <a:spLocks/>
          </p:cNvSpPr>
          <p:nvPr/>
        </p:nvSpPr>
        <p:spPr>
          <a:xfrm>
            <a:off x="9293578" y="147434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C77B33AA-0A89-42E1-9D45-1F1073B1E342}"/>
              </a:ext>
            </a:extLst>
          </p:cNvPr>
          <p:cNvCxnSpPr>
            <a:cxnSpLocks/>
          </p:cNvCxnSpPr>
          <p:nvPr/>
        </p:nvCxnSpPr>
        <p:spPr>
          <a:xfrm>
            <a:off x="7690799" y="2431479"/>
            <a:ext cx="1939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779D060C-461D-4E6D-8997-49A149D60655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9630703" y="2431479"/>
            <a:ext cx="264" cy="6324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75A2EF99-1B13-4E71-AA69-A7E88CCD4386}"/>
              </a:ext>
            </a:extLst>
          </p:cNvPr>
          <p:cNvCxnSpPr>
            <a:cxnSpLocks/>
          </p:cNvCxnSpPr>
          <p:nvPr/>
        </p:nvCxnSpPr>
        <p:spPr>
          <a:xfrm flipV="1">
            <a:off x="9771501" y="4508729"/>
            <a:ext cx="0" cy="7819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2E82158-846A-4344-AD2E-852F2CBC3968}"/>
              </a:ext>
            </a:extLst>
          </p:cNvPr>
          <p:cNvSpPr txBox="1"/>
          <p:nvPr/>
        </p:nvSpPr>
        <p:spPr>
          <a:xfrm>
            <a:off x="8884483" y="6490561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© 201</a:t>
            </a:r>
            <a:r>
              <a:rPr lang="uk-UA" sz="1200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NECTAIN  B.V. 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Все права защищены.</a:t>
            </a:r>
            <a:endParaRPr lang="uk-UA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7F16434-32AC-4527-9FC6-EFF58742CB38}"/>
              </a:ext>
            </a:extLst>
          </p:cNvPr>
          <p:cNvSpPr/>
          <p:nvPr/>
        </p:nvSpPr>
        <p:spPr>
          <a:xfrm>
            <a:off x="1162731" y="4585283"/>
            <a:ext cx="2581982" cy="14448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Реєстрація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7A09F24-3DA9-4A2C-B81F-584D8E38A4FC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3699269" y="5290705"/>
            <a:ext cx="1475003" cy="58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BE0BB8A-926C-4E2C-944F-035EEF9A620C}"/>
              </a:ext>
            </a:extLst>
          </p:cNvPr>
          <p:cNvSpPr/>
          <p:nvPr/>
        </p:nvSpPr>
        <p:spPr>
          <a:xfrm>
            <a:off x="5174272" y="4568296"/>
            <a:ext cx="2581977" cy="144481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Заявка на тендер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69D3E5B7-B111-45B8-8CFC-6D68F31AB00D}"/>
              </a:ext>
            </a:extLst>
          </p:cNvPr>
          <p:cNvCxnSpPr>
            <a:cxnSpLocks/>
          </p:cNvCxnSpPr>
          <p:nvPr/>
        </p:nvCxnSpPr>
        <p:spPr>
          <a:xfrm flipV="1">
            <a:off x="7756249" y="5290705"/>
            <a:ext cx="2015252" cy="169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2AD533-1E42-43C6-AF26-7B3FA5D6F758}"/>
              </a:ext>
            </a:extLst>
          </p:cNvPr>
          <p:cNvSpPr txBox="1"/>
          <p:nvPr/>
        </p:nvSpPr>
        <p:spPr>
          <a:xfrm rot="16200000">
            <a:off x="-427686" y="2221395"/>
            <a:ext cx="235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>
                <a:solidFill>
                  <a:schemeClr val="accent4"/>
                </a:solidFill>
              </a:rPr>
              <a:t>закупівельник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75C2407-579B-4B54-AA38-93688CD4FC7E}"/>
              </a:ext>
            </a:extLst>
          </p:cNvPr>
          <p:cNvSpPr txBox="1"/>
          <p:nvPr/>
        </p:nvSpPr>
        <p:spPr>
          <a:xfrm rot="16200000">
            <a:off x="-310125" y="5067214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tx2">
                    <a:lumMod val="90000"/>
                  </a:schemeClr>
                </a:solidFill>
              </a:rPr>
              <a:t>постачальник</a:t>
            </a:r>
          </a:p>
        </p:txBody>
      </p:sp>
    </p:spTree>
    <p:extLst>
      <p:ext uri="{BB962C8B-B14F-4D97-AF65-F5344CB8AC3E}">
        <p14:creationId xmlns:p14="http://schemas.microsoft.com/office/powerpoint/2010/main" val="118593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B42F5422-61A7-2E41-AF3F-7FD247FCE347}"/>
              </a:ext>
            </a:extLst>
          </p:cNvPr>
          <p:cNvSpPr/>
          <p:nvPr/>
        </p:nvSpPr>
        <p:spPr>
          <a:xfrm>
            <a:off x="2523829" y="4510249"/>
            <a:ext cx="3332049" cy="120470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033107-B96A-2042-854D-9572B04A2C4A}"/>
              </a:ext>
            </a:extLst>
          </p:cNvPr>
          <p:cNvSpPr/>
          <p:nvPr/>
        </p:nvSpPr>
        <p:spPr>
          <a:xfrm>
            <a:off x="7927356" y="2437859"/>
            <a:ext cx="3513795" cy="120470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7B01F051-C334-FF40-A9D6-0012C4E0AD67}"/>
              </a:ext>
            </a:extLst>
          </p:cNvPr>
          <p:cNvSpPr/>
          <p:nvPr/>
        </p:nvSpPr>
        <p:spPr>
          <a:xfrm>
            <a:off x="4189854" y="610745"/>
            <a:ext cx="4267527" cy="120470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129D01BE-60E4-6845-A696-221190A5A9D4}"/>
              </a:ext>
            </a:extLst>
          </p:cNvPr>
          <p:cNvSpPr/>
          <p:nvPr/>
        </p:nvSpPr>
        <p:spPr>
          <a:xfrm>
            <a:off x="1075159" y="2436570"/>
            <a:ext cx="3660706" cy="120470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06FB3E4-694F-F94B-AEAA-2C2E0DE1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01" b="43548"/>
          <a:stretch/>
        </p:blipFill>
        <p:spPr>
          <a:xfrm flipV="1">
            <a:off x="-28544" y="-1"/>
            <a:ext cx="45719" cy="68881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D26559-3DA7-1041-A221-43436A7D3097}"/>
              </a:ext>
            </a:extLst>
          </p:cNvPr>
          <p:cNvSpPr/>
          <p:nvPr/>
        </p:nvSpPr>
        <p:spPr>
          <a:xfrm>
            <a:off x="5979536" y="763355"/>
            <a:ext cx="2492183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Інтеграція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з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внутрішніми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 системами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46EB14E-D09D-D948-A37F-0919E3DABA98}"/>
              </a:ext>
            </a:extLst>
          </p:cNvPr>
          <p:cNvSpPr/>
          <p:nvPr/>
        </p:nvSpPr>
        <p:spPr>
          <a:xfrm>
            <a:off x="9170981" y="2612089"/>
            <a:ext cx="2414559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Дружній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інтерфейс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простота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використання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112F741-AB29-DA4F-9855-1E94115708B4}"/>
              </a:ext>
            </a:extLst>
          </p:cNvPr>
          <p:cNvSpPr/>
          <p:nvPr/>
        </p:nvSpPr>
        <p:spPr>
          <a:xfrm>
            <a:off x="1873261" y="2661131"/>
            <a:ext cx="280457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Доступна </a:t>
            </a:r>
            <a:r>
              <a:rPr lang="ru-RU" sz="1400" b="1" dirty="0" err="1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ціна</a:t>
            </a: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 за </a:t>
            </a:r>
            <a:r>
              <a:rPr lang="ru-RU" sz="1400" b="1" dirty="0" err="1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користування</a:t>
            </a: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 платформою</a:t>
            </a:r>
            <a:endParaRPr lang="en-US" sz="1400" b="1" dirty="0">
              <a:solidFill>
                <a:prstClr val="white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2FE1619F-4689-FA4C-96E3-7152F176FAF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4189854" y="3666619"/>
            <a:ext cx="1906146" cy="8436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F093B016-78F5-0F40-9EB5-3062D31AF55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225629" y="3035392"/>
            <a:ext cx="701727" cy="48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E6DB0DF3-A5B0-C240-9732-712974C43A63}"/>
              </a:ext>
            </a:extLst>
          </p:cNvPr>
          <p:cNvCxnSpPr>
            <a:cxnSpLocks/>
          </p:cNvCxnSpPr>
          <p:nvPr/>
        </p:nvCxnSpPr>
        <p:spPr>
          <a:xfrm flipV="1">
            <a:off x="4723805" y="3038921"/>
            <a:ext cx="792602" cy="11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50388260-4498-4812-BDE9-5024AA68F426}"/>
              </a:ext>
            </a:extLst>
          </p:cNvPr>
          <p:cNvCxnSpPr>
            <a:cxnSpLocks/>
          </p:cNvCxnSpPr>
          <p:nvPr/>
        </p:nvCxnSpPr>
        <p:spPr>
          <a:xfrm flipV="1">
            <a:off x="6309694" y="1815448"/>
            <a:ext cx="0" cy="62112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1BEED47-AF69-43D9-BE41-14773DF0DCE0}"/>
              </a:ext>
            </a:extLst>
          </p:cNvPr>
          <p:cNvSpPr txBox="1"/>
          <p:nvPr/>
        </p:nvSpPr>
        <p:spPr>
          <a:xfrm>
            <a:off x="161601" y="201916"/>
            <a:ext cx="52090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Переваги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ru-RU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користування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30">
            <a:extLst>
              <a:ext uri="{FF2B5EF4-FFF2-40B4-BE49-F238E27FC236}">
                <a16:creationId xmlns:a16="http://schemas.microsoft.com/office/drawing/2014/main" xmlns="" id="{B42F5422-61A7-2E41-AF3F-7FD247FCE347}"/>
              </a:ext>
            </a:extLst>
          </p:cNvPr>
          <p:cNvSpPr/>
          <p:nvPr/>
        </p:nvSpPr>
        <p:spPr>
          <a:xfrm>
            <a:off x="6649128" y="4523208"/>
            <a:ext cx="3332049" cy="120470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61">
            <a:extLst>
              <a:ext uri="{FF2B5EF4-FFF2-40B4-BE49-F238E27FC236}">
                <a16:creationId xmlns:a16="http://schemas.microsoft.com/office/drawing/2014/main" xmlns="" id="{2FE1619F-4689-FA4C-96E3-7152F176FAFF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6331611" y="3658584"/>
            <a:ext cx="1955160" cy="8371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Прямоугольник 13">
            <a:extLst>
              <a:ext uri="{FF2B5EF4-FFF2-40B4-BE49-F238E27FC236}">
                <a16:creationId xmlns:a16="http://schemas.microsoft.com/office/drawing/2014/main" xmlns="" id="{B538B458-082D-F242-8F9A-9F83DE6D3356}"/>
              </a:ext>
            </a:extLst>
          </p:cNvPr>
          <p:cNvSpPr/>
          <p:nvPr/>
        </p:nvSpPr>
        <p:spPr>
          <a:xfrm>
            <a:off x="3452587" y="4555585"/>
            <a:ext cx="2566556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anose="020B0604020202020204" pitchFamily="34" charset="0"/>
              </a:rPr>
              <a:t>Історія відкритих цін, рейтинг постачальників, відгуки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D974D11A-C6D9-4711-87AC-8E1BEA825CBA}"/>
              </a:ext>
            </a:extLst>
          </p:cNvPr>
          <p:cNvSpPr txBox="1">
            <a:spLocks/>
          </p:cNvSpPr>
          <p:nvPr/>
        </p:nvSpPr>
        <p:spPr>
          <a:xfrm>
            <a:off x="9293578" y="147434"/>
            <a:ext cx="2763669" cy="279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b="1" dirty="0">
                <a:solidFill>
                  <a:schemeClr val="accent4"/>
                </a:solidFill>
              </a:rPr>
              <a:t>ЦИФРОВА ЕКОСИСТЕМА ДОРІГ</a:t>
            </a:r>
          </a:p>
        </p:txBody>
      </p:sp>
      <p:sp>
        <p:nvSpPr>
          <p:cNvPr id="26" name="Скругленный прямоугольник 28">
            <a:extLst>
              <a:ext uri="{FF2B5EF4-FFF2-40B4-BE49-F238E27FC236}">
                <a16:creationId xmlns:a16="http://schemas.microsoft.com/office/drawing/2014/main" xmlns="" id="{42CA0E04-BC8F-4AC6-88A2-7F88EC246F12}"/>
              </a:ext>
            </a:extLst>
          </p:cNvPr>
          <p:cNvSpPr/>
          <p:nvPr/>
        </p:nvSpPr>
        <p:spPr>
          <a:xfrm>
            <a:off x="5017964" y="2472768"/>
            <a:ext cx="2627293" cy="1185816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47EE41D-90F2-4E18-B51E-4EAF1A0986D4}"/>
              </a:ext>
            </a:extLst>
          </p:cNvPr>
          <p:cNvSpPr txBox="1"/>
          <p:nvPr/>
        </p:nvSpPr>
        <p:spPr>
          <a:xfrm>
            <a:off x="5171735" y="2759202"/>
            <a:ext cx="238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ЦИФРОВА ЕКОСИСТЕМА ДОРІГ</a:t>
            </a:r>
          </a:p>
        </p:txBody>
      </p:sp>
      <p:pic>
        <p:nvPicPr>
          <p:cNvPr id="1026" name="Picture 2" descr="Image result for 1 Ð¡ Ð»Ð¾Ð³Ð¾ÑÐ¸Ð¿">
            <a:extLst>
              <a:ext uri="{FF2B5EF4-FFF2-40B4-BE49-F238E27FC236}">
                <a16:creationId xmlns:a16="http://schemas.microsoft.com/office/drawing/2014/main" xmlns="" id="{5D2F1764-6E1C-4685-837F-7BF179D4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97" y="796990"/>
            <a:ext cx="757004" cy="3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p Ð»Ð¾Ð³Ð¾ÑÐ¸Ð¿">
            <a:extLst>
              <a:ext uri="{FF2B5EF4-FFF2-40B4-BE49-F238E27FC236}">
                <a16:creationId xmlns:a16="http://schemas.microsoft.com/office/drawing/2014/main" xmlns="" id="{65C4715F-794B-4131-9962-F103FDC0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43" y="696730"/>
            <a:ext cx="792528" cy="3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48081A7-9CF2-42C3-9EFD-BC9736CEF59B}"/>
              </a:ext>
            </a:extLst>
          </p:cNvPr>
          <p:cNvSpPr/>
          <p:nvPr/>
        </p:nvSpPr>
        <p:spPr>
          <a:xfrm>
            <a:off x="7660227" y="4753441"/>
            <a:ext cx="2414559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Контроль закупок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1400" b="1" dirty="0" err="1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зі</a:t>
            </a: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сторони</a:t>
            </a:r>
            <a:r>
              <a:rPr lang="ru-RU" sz="1400" b="1" dirty="0">
                <a:solidFill>
                  <a:prstClr val="white"/>
                </a:solidFill>
                <a:latin typeface="Helvetica" pitchFamily="2" charset="0"/>
                <a:cs typeface="Helvetica" panose="020B0604020202020204" pitchFamily="34" charset="0"/>
              </a:rPr>
              <a:t> директора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AA3A503-C34D-4C1F-BC13-6B5845A4D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93" y="2726587"/>
            <a:ext cx="560700" cy="69871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B42D7A8-6D4E-42A6-A55C-E5E9F62B41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9" y="4791410"/>
            <a:ext cx="755679" cy="7860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D279889-97DA-48AC-A6BE-B7EE6E278D13}"/>
              </a:ext>
            </a:extLst>
          </p:cNvPr>
          <p:cNvSpPr txBox="1"/>
          <p:nvPr/>
        </p:nvSpPr>
        <p:spPr>
          <a:xfrm>
            <a:off x="8783924" y="6470057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© 201</a:t>
            </a:r>
            <a:r>
              <a:rPr lang="uk-UA" sz="1200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NECTAIN  B.V. 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Все права защищены.</a:t>
            </a:r>
            <a:endParaRPr lang="uk-UA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Image result for microsoft navision logo">
            <a:extLst>
              <a:ext uri="{FF2B5EF4-FFF2-40B4-BE49-F238E27FC236}">
                <a16:creationId xmlns:a16="http://schemas.microsoft.com/office/drawing/2014/main" xmlns="" id="{7A730822-AFA0-48DD-955A-3BCFFDC7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3" y="1175109"/>
            <a:ext cx="949622" cy="5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E050EF-0172-4A39-90AB-22E87082E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52" y="2645857"/>
            <a:ext cx="729263" cy="729263"/>
          </a:xfrm>
          <a:prstGeom prst="rect">
            <a:avLst/>
          </a:prstGeom>
        </p:spPr>
      </p:pic>
      <p:pic>
        <p:nvPicPr>
          <p:cNvPr id="7" name="Рисунок 6" descr="Звезда">
            <a:extLst>
              <a:ext uri="{FF2B5EF4-FFF2-40B4-BE49-F238E27FC236}">
                <a16:creationId xmlns:a16="http://schemas.microsoft.com/office/drawing/2014/main" xmlns="" id="{FE24C902-B791-46A7-8758-82AF210534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89173" y="4566298"/>
            <a:ext cx="548422" cy="548422"/>
          </a:xfrm>
          <a:prstGeom prst="rect">
            <a:avLst/>
          </a:prstGeom>
        </p:spPr>
      </p:pic>
      <p:pic>
        <p:nvPicPr>
          <p:cNvPr id="36" name="Рисунок 35" descr="Звезда">
            <a:extLst>
              <a:ext uri="{FF2B5EF4-FFF2-40B4-BE49-F238E27FC236}">
                <a16:creationId xmlns:a16="http://schemas.microsoft.com/office/drawing/2014/main" xmlns="" id="{BB60C401-70BA-4212-B51F-F4462C1E72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22602" y="5025732"/>
            <a:ext cx="548422" cy="5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620975E-A011-084E-9D5E-6A3150501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" t="15561" r="54530" b="15112"/>
          <a:stretch/>
        </p:blipFill>
        <p:spPr>
          <a:xfrm rot="5400000">
            <a:off x="6092983" y="-6107211"/>
            <a:ext cx="65601" cy="12251570"/>
          </a:xfrm>
          <a:prstGeom prst="rect">
            <a:avLst/>
          </a:prstGeom>
        </p:spPr>
      </p:pic>
      <p:sp>
        <p:nvSpPr>
          <p:cNvPr id="34" name="Company performance summary in main facts">
            <a:extLst>
              <a:ext uri="{FF2B5EF4-FFF2-40B4-BE49-F238E27FC236}">
                <a16:creationId xmlns:a16="http://schemas.microsoft.com/office/drawing/2014/main" xmlns="" id="{63D449A9-59E9-40D8-9772-458CE7A7A5EA}"/>
              </a:ext>
            </a:extLst>
          </p:cNvPr>
          <p:cNvSpPr txBox="1"/>
          <p:nvPr/>
        </p:nvSpPr>
        <p:spPr>
          <a:xfrm>
            <a:off x="246872" y="290520"/>
            <a:ext cx="11437128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914400">
              <a:lnSpc>
                <a:spcPct val="90000"/>
              </a:lnSpc>
              <a:defRPr sz="7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uk-UA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Ефективність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користування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подібними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платформами на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ринках.</a:t>
            </a:r>
          </a:p>
          <a:p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Світова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практика.</a:t>
            </a:r>
            <a:endParaRPr lang="uk-UA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87884BC-5127-4517-B261-B194F47BDBC9}"/>
              </a:ext>
            </a:extLst>
          </p:cNvPr>
          <p:cNvSpPr txBox="1"/>
          <p:nvPr/>
        </p:nvSpPr>
        <p:spPr>
          <a:xfrm>
            <a:off x="149944" y="6552738"/>
            <a:ext cx="31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2019 NECTAIN  B.V.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 права защищены.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B346B6-14D5-4CA4-92C2-0B96F926989E}"/>
              </a:ext>
            </a:extLst>
          </p:cNvPr>
          <p:cNvSpPr txBox="1"/>
          <p:nvPr/>
        </p:nvSpPr>
        <p:spPr>
          <a:xfrm>
            <a:off x="2036798" y="3196090"/>
            <a:ext cx="240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Кількость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постачальників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+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CCE346-91F1-4E06-BBA6-1CD2994B1118}"/>
              </a:ext>
            </a:extLst>
          </p:cNvPr>
          <p:cNvSpPr txBox="1"/>
          <p:nvPr/>
        </p:nvSpPr>
        <p:spPr>
          <a:xfrm>
            <a:off x="5244905" y="3196089"/>
            <a:ext cx="21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Час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заявки до оплати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61570DF-43B8-4935-8AC0-4F8AD7777C93}"/>
              </a:ext>
            </a:extLst>
          </p:cNvPr>
          <p:cNvSpPr txBox="1"/>
          <p:nvPr/>
        </p:nvSpPr>
        <p:spPr>
          <a:xfrm>
            <a:off x="8107182" y="3319199"/>
            <a:ext cx="196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Економія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380430E-EC72-45B8-8B57-FF404BCF59C6}"/>
              </a:ext>
            </a:extLst>
          </p:cNvPr>
          <p:cNvSpPr txBox="1"/>
          <p:nvPr/>
        </p:nvSpPr>
        <p:spPr>
          <a:xfrm>
            <a:off x="6602231" y="5101524"/>
            <a:ext cx="211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Контроль зі сторони директора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0C3169A-9391-4359-9DD5-E25EECC517D5}"/>
              </a:ext>
            </a:extLst>
          </p:cNvPr>
          <p:cNvSpPr txBox="1"/>
          <p:nvPr/>
        </p:nvSpPr>
        <p:spPr>
          <a:xfrm>
            <a:off x="3689164" y="5096761"/>
            <a:ext cx="196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перевірені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постачальники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DD008A-E44E-451A-B196-28BDAD46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054" y="2073970"/>
            <a:ext cx="1339097" cy="10529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C30816-3BF3-40FC-85AA-A3CE8204B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45" y="1987034"/>
            <a:ext cx="1416439" cy="1119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371E82-B505-451A-92EC-856C446C1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204" y="2073970"/>
            <a:ext cx="1416439" cy="1227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EA7FAD-A360-429C-B671-0F78C449A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905" y="4081462"/>
            <a:ext cx="1143000" cy="981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47276E-FF29-4EA2-8FCF-67DA55F82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3509" y="4081462"/>
            <a:ext cx="12573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2E82158-846A-4344-AD2E-852F2CBC3968}"/>
              </a:ext>
            </a:extLst>
          </p:cNvPr>
          <p:cNvSpPr txBox="1"/>
          <p:nvPr/>
        </p:nvSpPr>
        <p:spPr>
          <a:xfrm>
            <a:off x="8884483" y="6490561"/>
            <a:ext cx="42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© 201</a:t>
            </a:r>
            <a:r>
              <a:rPr lang="uk-UA" sz="1200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NECTAIN  B.V. </a:t>
            </a:r>
            <a:r>
              <a:rPr lang="ru-RU" sz="1200" dirty="0">
                <a:solidFill>
                  <a:prstClr val="white"/>
                </a:solidFill>
                <a:latin typeface="Calibri" panose="020F0502020204030204"/>
              </a:rPr>
              <a:t>Все права защищены.</a:t>
            </a:r>
            <a:endParaRPr lang="uk-UA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3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C9901F-CCA2-441C-A904-B1F028825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304799"/>
            <a:ext cx="1722732" cy="40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C54EA9-D202-4232-8A76-B206E40B7355}"/>
              </a:ext>
            </a:extLst>
          </p:cNvPr>
          <p:cNvSpPr txBox="1"/>
          <p:nvPr/>
        </p:nvSpPr>
        <p:spPr>
          <a:xfrm>
            <a:off x="4709992" y="1418064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/>
              <a:t>Дякую!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AD942C-125B-4C50-B9AF-0CD76B3D8317}"/>
              </a:ext>
            </a:extLst>
          </p:cNvPr>
          <p:cNvSpPr txBox="1"/>
          <p:nvPr/>
        </p:nvSpPr>
        <p:spPr>
          <a:xfrm>
            <a:off x="6406307" y="3568577"/>
            <a:ext cx="538044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Яків </a:t>
            </a:r>
            <a:r>
              <a:rPr lang="uk-UA" sz="2000" b="1" dirty="0" err="1"/>
              <a:t>Дудирев</a:t>
            </a:r>
            <a:endParaRPr lang="uk-UA" sz="2000" dirty="0"/>
          </a:p>
          <a:p>
            <a:r>
              <a:rPr lang="uk-UA" sz="2000" dirty="0"/>
              <a:t>CEO </a:t>
            </a:r>
            <a:r>
              <a:rPr lang="uk-UA" sz="2000" dirty="0" err="1"/>
              <a:t>Nectain</a:t>
            </a:r>
            <a:r>
              <a:rPr lang="uk-UA" sz="2000" dirty="0"/>
              <a:t> </a:t>
            </a:r>
            <a:r>
              <a:rPr lang="uk-UA" sz="2000" dirty="0" err="1"/>
              <a:t>Ukraine</a:t>
            </a:r>
            <a:endParaRPr lang="uk-UA" sz="2000" dirty="0"/>
          </a:p>
          <a:p>
            <a:r>
              <a:rPr lang="uk-UA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nectain.com</a:t>
            </a:r>
            <a:endParaRPr lang="uk-UA" sz="2000" dirty="0"/>
          </a:p>
          <a:p>
            <a:r>
              <a:rPr lang="uk-UA" sz="2000" dirty="0"/>
              <a:t> </a:t>
            </a:r>
          </a:p>
          <a:p>
            <a:r>
              <a:rPr lang="uk-UA" sz="2000" dirty="0"/>
              <a:t>+38 050 287 57 73 ( + </a:t>
            </a:r>
            <a:r>
              <a:rPr lang="uk-UA" sz="2000" dirty="0" err="1"/>
              <a:t>WhatsApp</a:t>
            </a:r>
            <a:r>
              <a:rPr lang="uk-UA" sz="2000" dirty="0"/>
              <a:t>, </a:t>
            </a:r>
            <a:r>
              <a:rPr lang="uk-UA" sz="2000" dirty="0" err="1"/>
              <a:t>Viber</a:t>
            </a:r>
            <a:r>
              <a:rPr lang="uk-UA" sz="2000" dirty="0"/>
              <a:t>, </a:t>
            </a:r>
            <a:r>
              <a:rPr lang="uk-UA" sz="2000" dirty="0" err="1"/>
              <a:t>Telegram</a:t>
            </a:r>
            <a:r>
              <a:rPr lang="uk-UA" sz="2000" dirty="0"/>
              <a:t>)</a:t>
            </a:r>
          </a:p>
          <a:p>
            <a:r>
              <a:rPr lang="uk-UA" sz="2000" dirty="0"/>
              <a:t>+38 068 944 04 27</a:t>
            </a:r>
          </a:p>
          <a:p>
            <a:r>
              <a:rPr lang="uk-UA" sz="2000" dirty="0" err="1"/>
              <a:t>skype</a:t>
            </a:r>
            <a:r>
              <a:rPr lang="uk-UA" sz="2000" dirty="0"/>
              <a:t>: </a:t>
            </a:r>
            <a:r>
              <a:rPr lang="uk-UA" sz="2000" dirty="0" err="1"/>
              <a:t>yakov.dudyrev</a:t>
            </a:r>
            <a:endParaRPr lang="uk-UA" sz="2000" dirty="0"/>
          </a:p>
          <a:p>
            <a:r>
              <a:rPr lang="uk-UA" sz="2000" dirty="0"/>
              <a:t>e-</a:t>
            </a:r>
            <a:r>
              <a:rPr lang="uk-UA" sz="2000" dirty="0" err="1"/>
              <a:t>mail</a:t>
            </a:r>
            <a:r>
              <a:rPr lang="uk-UA" sz="2000" dirty="0"/>
              <a:t>: </a:t>
            </a:r>
            <a:r>
              <a:rPr lang="uk-UA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yakov.dudyrev@gmail.com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512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467</Words>
  <Application>Microsoft Office PowerPoint</Application>
  <PresentationFormat>Широкоэкранный</PresentationFormat>
  <Paragraphs>142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Avenir Roman</vt:lpstr>
      <vt:lpstr>Calibri</vt:lpstr>
      <vt:lpstr>Calibri Light</vt:lpstr>
      <vt:lpstr>Helvetica</vt:lpstr>
      <vt:lpstr>Helvetica Light</vt:lpstr>
      <vt:lpstr>Symbol</vt:lpstr>
      <vt:lpstr>Times New Roman</vt:lpstr>
      <vt:lpstr>Тема Office</vt:lpstr>
      <vt:lpstr>1_Тема Office</vt:lpstr>
      <vt:lpstr>2_Тема Office</vt:lpstr>
      <vt:lpstr>ЦИФРОВА ЕКОСИСТЕМА ДОРІГ</vt:lpstr>
      <vt:lpstr>Поточна система закупівель в дорожніх компаніях</vt:lpstr>
      <vt:lpstr>Популярні в компаніях інструменти для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ЕКОСИСТЕМА ДОРІГ</dc:title>
  <dc:creator>valentyna pasko</dc:creator>
  <cp:lastModifiedBy>Діна Серебрянська</cp:lastModifiedBy>
  <cp:revision>1</cp:revision>
  <dcterms:created xsi:type="dcterms:W3CDTF">2019-06-19T11:41:19Z</dcterms:created>
  <dcterms:modified xsi:type="dcterms:W3CDTF">2019-06-21T08:45:25Z</dcterms:modified>
</cp:coreProperties>
</file>