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9BD7-42CC-46DA-8A09-4EA581734C23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7DD3-363C-424F-9597-719C010FE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8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7DD3-363C-424F-9597-719C010FE4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1174-237C-49B0-ABCB-F6ACD084945D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4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652-F6F5-4BA0-9FD9-FF01C3607E0A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3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651A-465F-4C65-85F6-FB7EFCD09422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4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9610-ACB3-4E1E-A3B4-C85A6AD1A6B2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9397-DA6E-482D-B3F7-796ACC6CF945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EC97-8F4C-4DA8-8620-5CFABBDB2B27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CE38-6505-4BE5-BC9A-49ECBE36AB93}" type="datetime1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1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C5B9-A95D-4566-9E3F-D486DD5FB803}" type="datetime1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4D51-7DE1-4821-80AA-3250EAE44850}" type="datetime1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9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509E-5677-49C1-A669-364522D12CEF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B138-EC4E-49E4-82E3-D5A1FD5147D8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38BC-64AF-4849-A7B2-171A83C2C113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09C9-74A0-4136-84E1-99E41AA5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769" y="1609545"/>
            <a:ext cx="7772400" cy="2387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333300"/>
                </a:solidFill>
                <a:latin typeface="+mn-lt"/>
              </a:rPr>
              <a:t>ПЕРЕДАЧА ЗЕМЕЛЬ СІЛЬСЬКОГОСПОДАРСЬКОГО ПРИЗНАЧЕННЯ З ДЕРЖАВНОЇ У КОМУНАЛЬНУ ВЛАСНІСТЬ</a:t>
            </a:r>
            <a:endParaRPr lang="ru-RU" sz="4000" b="1" dirty="0">
              <a:solidFill>
                <a:srgbClr val="3333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" y="115248"/>
            <a:ext cx="2907297" cy="94651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16576" y="5119140"/>
            <a:ext cx="3206645" cy="773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600" b="1" dirty="0" smtClean="0">
                <a:solidFill>
                  <a:srgbClr val="333300"/>
                </a:solidFill>
                <a:latin typeface="+mn-lt"/>
              </a:rPr>
              <a:t>Ярослав Рабошук</a:t>
            </a:r>
          </a:p>
          <a:p>
            <a:pPr algn="r"/>
            <a:r>
              <a:rPr lang="uk-UA" sz="1600" dirty="0" smtClean="0">
                <a:solidFill>
                  <a:srgbClr val="333300"/>
                </a:solidFill>
                <a:latin typeface="+mn-lt"/>
              </a:rPr>
              <a:t>Директор Аналітичного центру Асоціації міст України</a:t>
            </a:r>
            <a:endParaRPr lang="ru-RU" sz="1600" dirty="0">
              <a:solidFill>
                <a:srgbClr val="333300"/>
              </a:solidFill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9C9-74A0-4136-84E1-99E41AA579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1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289" y="1420891"/>
            <a:ext cx="5892070" cy="435133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uk-UA" b="1" dirty="0">
                <a:solidFill>
                  <a:srgbClr val="333300"/>
                </a:solidFill>
              </a:rPr>
              <a:t>Посібник </a:t>
            </a:r>
            <a:r>
              <a:rPr lang="uk-UA" b="1" dirty="0" smtClean="0">
                <a:solidFill>
                  <a:srgbClr val="333300"/>
                </a:solidFill>
              </a:rPr>
              <a:t>пропонує:</a:t>
            </a:r>
            <a:endParaRPr lang="ru-RU" b="1" dirty="0">
              <a:solidFill>
                <a:srgbClr val="33330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uk-UA" dirty="0">
                <a:solidFill>
                  <a:srgbClr val="333300"/>
                </a:solidFill>
              </a:rPr>
              <a:t>алгоритми </a:t>
            </a:r>
            <a:r>
              <a:rPr lang="uk-UA" dirty="0"/>
              <a:t>дій для різних випадків</a:t>
            </a:r>
            <a:endParaRPr lang="ru-RU" dirty="0">
              <a:solidFill>
                <a:srgbClr val="33330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uk-UA" dirty="0">
                <a:solidFill>
                  <a:srgbClr val="333300"/>
                </a:solidFill>
              </a:rPr>
              <a:t>зразки документів, </a:t>
            </a:r>
            <a:r>
              <a:rPr lang="uk-UA" dirty="0" smtClean="0">
                <a:solidFill>
                  <a:srgbClr val="333300"/>
                </a:solidFill>
              </a:rPr>
              <a:t>рішень</a:t>
            </a:r>
            <a:endParaRPr lang="ru-RU" dirty="0">
              <a:solidFill>
                <a:srgbClr val="33330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uk-UA" dirty="0" smtClean="0">
                <a:solidFill>
                  <a:srgbClr val="333300"/>
                </a:solidFill>
              </a:rPr>
              <a:t>нормативно-правову базу, необхідну </a:t>
            </a:r>
            <a:r>
              <a:rPr lang="uk-UA" dirty="0">
                <a:solidFill>
                  <a:srgbClr val="333300"/>
                </a:solidFill>
              </a:rPr>
              <a:t>для розуміння процесів передачі та інвентаризації </a:t>
            </a:r>
            <a:r>
              <a:rPr lang="uk-UA" dirty="0" smtClean="0">
                <a:solidFill>
                  <a:srgbClr val="333300"/>
                </a:solidFill>
              </a:rPr>
              <a:t>земель</a:t>
            </a:r>
            <a:endParaRPr lang="ru-RU" b="1" dirty="0">
              <a:solidFill>
                <a:srgbClr val="333300"/>
              </a:solidFill>
            </a:endParaRPr>
          </a:p>
          <a:p>
            <a:endParaRPr lang="ru-RU" b="1" dirty="0">
              <a:solidFill>
                <a:srgbClr val="33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6" y="1503336"/>
            <a:ext cx="2130225" cy="3011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05552"/>
            <a:ext cx="2057400" cy="365125"/>
          </a:xfrm>
        </p:spPr>
        <p:txBody>
          <a:bodyPr/>
          <a:lstStyle/>
          <a:p>
            <a:fld id="{D99E09C9-74A0-4136-84E1-99E41AA57997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44677"/>
            <a:ext cx="9144001" cy="6713323"/>
            <a:chOff x="0" y="144677"/>
            <a:chExt cx="9144001" cy="671332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007018"/>
              <a:ext cx="194560" cy="5587404"/>
            </a:xfrm>
            <a:prstGeom prst="rect">
              <a:avLst/>
            </a:prstGeom>
            <a:solidFill>
              <a:srgbClr val="002A6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" y="1007017"/>
              <a:ext cx="9144000" cy="64529"/>
            </a:xfrm>
            <a:prstGeom prst="rect">
              <a:avLst/>
            </a:prstGeom>
            <a:solidFill>
              <a:srgbClr val="C2113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80" y="144677"/>
              <a:ext cx="5827788" cy="81686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58" y="5522686"/>
              <a:ext cx="916226" cy="91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30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0" y="1642832"/>
            <a:ext cx="6601655" cy="4951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42" y="1204906"/>
            <a:ext cx="876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00"/>
                </a:solidFill>
              </a:rPr>
              <a:t>Алгоритм </a:t>
            </a:r>
            <a:r>
              <a:rPr lang="ru-RU" b="1" dirty="0" err="1" smtClean="0">
                <a:solidFill>
                  <a:srgbClr val="333300"/>
                </a:solidFill>
              </a:rPr>
              <a:t>передачі</a:t>
            </a:r>
            <a:r>
              <a:rPr lang="ru-RU" b="1" dirty="0" smtClean="0">
                <a:solidFill>
                  <a:srgbClr val="333300"/>
                </a:solidFill>
              </a:rPr>
              <a:t> земель </a:t>
            </a:r>
            <a:r>
              <a:rPr lang="ru-RU" b="1" dirty="0" err="1" smtClean="0">
                <a:solidFill>
                  <a:srgbClr val="333300"/>
                </a:solidFill>
              </a:rPr>
              <a:t>сільськогосподарського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призначення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державної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власності</a:t>
            </a:r>
            <a:r>
              <a:rPr lang="ru-RU" b="1" dirty="0" smtClean="0">
                <a:solidFill>
                  <a:srgbClr val="333300"/>
                </a:solidFill>
              </a:rPr>
              <a:t> у </a:t>
            </a:r>
            <a:r>
              <a:rPr lang="ru-RU" b="1" dirty="0" err="1" smtClean="0">
                <a:solidFill>
                  <a:srgbClr val="333300"/>
                </a:solidFill>
              </a:rPr>
              <a:t>комунальну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власність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територіальних</a:t>
            </a:r>
            <a:r>
              <a:rPr lang="ru-RU" b="1" dirty="0" smtClean="0">
                <a:solidFill>
                  <a:srgbClr val="333300"/>
                </a:solidFill>
              </a:rPr>
              <a:t> громад</a:t>
            </a:r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05552"/>
            <a:ext cx="2057400" cy="365125"/>
          </a:xfrm>
        </p:spPr>
        <p:txBody>
          <a:bodyPr/>
          <a:lstStyle/>
          <a:p>
            <a:fld id="{D99E09C9-74A0-4136-84E1-99E41AA57997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44677"/>
            <a:ext cx="9144001" cy="6713323"/>
            <a:chOff x="0" y="144677"/>
            <a:chExt cx="9144001" cy="671332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7018"/>
              <a:ext cx="194560" cy="5587404"/>
            </a:xfrm>
            <a:prstGeom prst="rect">
              <a:avLst/>
            </a:prstGeom>
            <a:solidFill>
              <a:srgbClr val="002A6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" y="1007017"/>
              <a:ext cx="9144000" cy="64529"/>
            </a:xfrm>
            <a:prstGeom prst="rect">
              <a:avLst/>
            </a:prstGeom>
            <a:solidFill>
              <a:srgbClr val="C2113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80" y="144677"/>
              <a:ext cx="5827788" cy="81686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58" y="5522686"/>
              <a:ext cx="916226" cy="91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98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560" y="1177464"/>
            <a:ext cx="876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00"/>
                </a:solidFill>
              </a:rPr>
              <a:t>Алгоритм </a:t>
            </a:r>
            <a:r>
              <a:rPr lang="ru-RU" b="1" dirty="0" err="1" smtClean="0">
                <a:solidFill>
                  <a:srgbClr val="333300"/>
                </a:solidFill>
              </a:rPr>
              <a:t>передачі</a:t>
            </a:r>
            <a:r>
              <a:rPr lang="ru-RU" b="1" dirty="0" smtClean="0">
                <a:solidFill>
                  <a:srgbClr val="333300"/>
                </a:solidFill>
              </a:rPr>
              <a:t> земель </a:t>
            </a:r>
            <a:r>
              <a:rPr lang="ru-RU" b="1" dirty="0" err="1" smtClean="0">
                <a:solidFill>
                  <a:srgbClr val="333300"/>
                </a:solidFill>
              </a:rPr>
              <a:t>сільськогосподарського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призначення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державної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власності</a:t>
            </a:r>
            <a:r>
              <a:rPr lang="ru-RU" b="1" dirty="0" smtClean="0">
                <a:solidFill>
                  <a:srgbClr val="333300"/>
                </a:solidFill>
              </a:rPr>
              <a:t> у </a:t>
            </a:r>
            <a:r>
              <a:rPr lang="ru-RU" b="1" dirty="0" err="1" smtClean="0">
                <a:solidFill>
                  <a:srgbClr val="333300"/>
                </a:solidFill>
              </a:rPr>
              <a:t>комунальну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власність</a:t>
            </a:r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 err="1" smtClean="0">
                <a:solidFill>
                  <a:srgbClr val="333300"/>
                </a:solidFill>
              </a:rPr>
              <a:t>територіальних</a:t>
            </a:r>
            <a:r>
              <a:rPr lang="ru-RU" b="1" dirty="0" smtClean="0">
                <a:solidFill>
                  <a:srgbClr val="333300"/>
                </a:solidFill>
              </a:rPr>
              <a:t> громад</a:t>
            </a:r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05552"/>
            <a:ext cx="2057400" cy="365125"/>
          </a:xfrm>
        </p:spPr>
        <p:txBody>
          <a:bodyPr/>
          <a:lstStyle/>
          <a:p>
            <a:fld id="{D99E09C9-74A0-4136-84E1-99E41AA57997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44677"/>
            <a:ext cx="9144001" cy="6713323"/>
            <a:chOff x="0" y="144677"/>
            <a:chExt cx="9144001" cy="671332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007018"/>
              <a:ext cx="194560" cy="5587404"/>
            </a:xfrm>
            <a:prstGeom prst="rect">
              <a:avLst/>
            </a:prstGeom>
            <a:solidFill>
              <a:srgbClr val="002A6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" y="1007017"/>
              <a:ext cx="9144000" cy="64529"/>
            </a:xfrm>
            <a:prstGeom prst="rect">
              <a:avLst/>
            </a:prstGeom>
            <a:solidFill>
              <a:srgbClr val="C2113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80" y="144677"/>
              <a:ext cx="5827788" cy="81686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58" y="5522686"/>
              <a:ext cx="916226" cy="91622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7" y="1603829"/>
            <a:ext cx="7156753" cy="53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025" y="1368301"/>
            <a:ext cx="8364511" cy="447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400" b="1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Відповідно до статті 117 Земельного кодексу України у рішенні органів виконавчої влади чи органів місцевого самоврядування про передачу земельної ділянки у комунальну власність зазначаються:</a:t>
            </a:r>
            <a:endParaRPr lang="ru-RU" sz="2400" b="1" dirty="0" smtClean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2400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кадастровий номер земельної ділянки</a:t>
            </a:r>
            <a:endParaRPr lang="ru-RU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2400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її місце розташування</a:t>
            </a:r>
            <a:endParaRPr lang="ru-RU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2400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площа</a:t>
            </a:r>
            <a:endParaRPr lang="ru-RU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2400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цільове призначення</a:t>
            </a:r>
            <a:endParaRPr lang="ru-RU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uk-UA" sz="2400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відомості про обтяження речових прав на земельну ділянку</a:t>
            </a:r>
            <a:endParaRPr lang="ru-RU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Blip>
                <a:blip r:embed="rId3"/>
              </a:buBlip>
            </a:pPr>
            <a:r>
              <a:rPr lang="uk-UA" sz="2400" dirty="0" smtClean="0">
                <a:solidFill>
                  <a:srgbClr val="333300"/>
                </a:solidFill>
                <a:effectLst/>
                <a:latin typeface="MyriadPro-Regular" panose="020B0503030403020204" pitchFamily="34" charset="0"/>
                <a:ea typeface="Calibri" panose="020F0502020204030204" pitchFamily="34" charset="0"/>
                <a:cs typeface="MyriadPro-Regular" panose="020B0503030403020204" pitchFamily="34" charset="0"/>
              </a:rPr>
              <a:t>обмеження у її використанні</a:t>
            </a:r>
            <a:endParaRPr lang="ru-RU" sz="2400" dirty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05552"/>
            <a:ext cx="2057400" cy="365125"/>
          </a:xfrm>
        </p:spPr>
        <p:txBody>
          <a:bodyPr/>
          <a:lstStyle/>
          <a:p>
            <a:fld id="{D99E09C9-74A0-4136-84E1-99E41AA57997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44677"/>
            <a:ext cx="9144001" cy="6713323"/>
            <a:chOff x="0" y="144677"/>
            <a:chExt cx="9144001" cy="671332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007018"/>
              <a:ext cx="194560" cy="5587404"/>
            </a:xfrm>
            <a:prstGeom prst="rect">
              <a:avLst/>
            </a:prstGeom>
            <a:solidFill>
              <a:srgbClr val="002A6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" y="1007017"/>
              <a:ext cx="9144000" cy="64529"/>
            </a:xfrm>
            <a:prstGeom prst="rect">
              <a:avLst/>
            </a:prstGeom>
            <a:solidFill>
              <a:srgbClr val="C2113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80" y="144677"/>
              <a:ext cx="5827788" cy="81686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58" y="5522686"/>
              <a:ext cx="916226" cy="91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29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2984" y="2393358"/>
            <a:ext cx="3155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800" b="1" dirty="0" smtClean="0">
                <a:solidFill>
                  <a:srgbClr val="333300"/>
                </a:solidFill>
                <a:latin typeface="MyriadPro-Regular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endParaRPr lang="ru-RU" sz="2800" dirty="0">
              <a:solidFill>
                <a:srgbClr val="33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6021" y="36614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АСОЦІАЦІЯ МІСТ УКРАЇНИ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вул</a:t>
            </a:r>
            <a:r>
              <a:rPr lang="ru-RU" b="1" dirty="0" smtClean="0"/>
              <a:t>. </a:t>
            </a:r>
            <a:r>
              <a:rPr lang="ru-RU" b="1" dirty="0" err="1" smtClean="0"/>
              <a:t>Січових</a:t>
            </a:r>
            <a:r>
              <a:rPr lang="ru-RU" b="1" dirty="0" smtClean="0"/>
              <a:t> </a:t>
            </a:r>
            <a:r>
              <a:rPr lang="ru-RU" b="1" dirty="0" err="1" smtClean="0"/>
              <a:t>Стрільців</a:t>
            </a:r>
            <a:r>
              <a:rPr lang="ru-RU" b="1" dirty="0" smtClean="0"/>
              <a:t>, 73, 11 поверх</a:t>
            </a:r>
          </a:p>
          <a:p>
            <a:pPr algn="ctr"/>
            <a:r>
              <a:rPr lang="ru-RU" b="1" dirty="0" smtClean="0"/>
              <a:t>м. </a:t>
            </a:r>
            <a:r>
              <a:rPr lang="ru-RU" b="1" dirty="0" err="1" smtClean="0"/>
              <a:t>Київ</a:t>
            </a:r>
            <a:r>
              <a:rPr lang="ru-RU" b="1" dirty="0" smtClean="0"/>
              <a:t>, 04053</a:t>
            </a:r>
          </a:p>
          <a:p>
            <a:pPr algn="ctr"/>
            <a:r>
              <a:rPr lang="ru-RU" b="1" dirty="0" smtClean="0"/>
              <a:t> 044 486 2812, 486 2878</a:t>
            </a:r>
          </a:p>
          <a:p>
            <a:pPr algn="ctr"/>
            <a:r>
              <a:rPr lang="ru-RU" b="1" dirty="0" smtClean="0"/>
              <a:t>auc.org.ua</a:t>
            </a:r>
          </a:p>
          <a:p>
            <a:pPr algn="ctr"/>
            <a:r>
              <a:rPr lang="ru-RU" b="1" dirty="0" smtClean="0"/>
              <a:t>info@auc.org.ua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05552"/>
            <a:ext cx="2057400" cy="365125"/>
          </a:xfrm>
        </p:spPr>
        <p:txBody>
          <a:bodyPr/>
          <a:lstStyle/>
          <a:p>
            <a:fld id="{D99E09C9-74A0-4136-84E1-99E41AA57997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144677"/>
            <a:ext cx="9144001" cy="6713323"/>
            <a:chOff x="0" y="144677"/>
            <a:chExt cx="9144001" cy="671332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007018"/>
              <a:ext cx="194560" cy="5587404"/>
            </a:xfrm>
            <a:prstGeom prst="rect">
              <a:avLst/>
            </a:prstGeom>
            <a:solidFill>
              <a:srgbClr val="002A6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" y="1007017"/>
              <a:ext cx="9144000" cy="64529"/>
            </a:xfrm>
            <a:prstGeom prst="rect">
              <a:avLst/>
            </a:prstGeom>
            <a:solidFill>
              <a:srgbClr val="C2113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80" y="144677"/>
              <a:ext cx="5827788" cy="81686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58" y="5522686"/>
              <a:ext cx="916226" cy="91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6683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148</Words>
  <Application>Microsoft Office PowerPoint</Application>
  <PresentationFormat>Экран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MyriadPro-Regular</vt:lpstr>
      <vt:lpstr>Times New Roman</vt:lpstr>
      <vt:lpstr>Тема Office</vt:lpstr>
      <vt:lpstr>ПЕРЕДАЧА ЗЕМЕЛЬ СІЛЬСЬКОГОСПОДАРСЬКОГО ПРИЗНАЧЕННЯ З ДЕРЖАВНОЇ У КОМУНАЛЬНУ ВЛАСНІСТЬ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Пітцик Ігор Михайлович</dc:creator>
  <cp:lastModifiedBy>Пітцик Ігор Михайлович</cp:lastModifiedBy>
  <cp:revision>13</cp:revision>
  <cp:lastPrinted>2020-11-30T08:59:46Z</cp:lastPrinted>
  <dcterms:created xsi:type="dcterms:W3CDTF">2020-11-26T12:26:38Z</dcterms:created>
  <dcterms:modified xsi:type="dcterms:W3CDTF">2020-11-30T09:00:37Z</dcterms:modified>
</cp:coreProperties>
</file>