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315" r:id="rId4"/>
    <p:sldId id="322" r:id="rId5"/>
    <p:sldId id="323" r:id="rId6"/>
    <p:sldId id="309" r:id="rId7"/>
    <p:sldId id="333" r:id="rId8"/>
    <p:sldId id="331" r:id="rId9"/>
    <p:sldId id="316" r:id="rId10"/>
    <p:sldId id="318" r:id="rId11"/>
    <p:sldId id="319" r:id="rId12"/>
    <p:sldId id="321" r:id="rId13"/>
    <p:sldId id="330" r:id="rId14"/>
    <p:sldId id="334" r:id="rId15"/>
    <p:sldId id="329" r:id="rId16"/>
    <p:sldId id="325" r:id="rId17"/>
    <p:sldId id="326" r:id="rId18"/>
    <p:sldId id="327" r:id="rId19"/>
    <p:sldId id="338" r:id="rId20"/>
    <p:sldId id="339" r:id="rId21"/>
    <p:sldId id="313" r:id="rId2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я" initials="Ю" lastIdx="1" clrIdx="0">
    <p:extLst>
      <p:ext uri="{19B8F6BF-5375-455C-9EA6-DF929625EA0E}">
        <p15:presenceInfo xmlns:p15="http://schemas.microsoft.com/office/powerpoint/2012/main" xmlns="" userId="Юля" providerId="None"/>
      </p:ext>
    </p:extLst>
  </p:cmAuthor>
  <p:cmAuthor id="2" name="Тимошенко Надежда" initials="ТН" lastIdx="1" clrIdx="1">
    <p:extLst>
      <p:ext uri="{19B8F6BF-5375-455C-9EA6-DF929625EA0E}">
        <p15:presenceInfo xmlns:p15="http://schemas.microsoft.com/office/powerpoint/2012/main" xmlns="" userId="Тимошенко Надеж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9933"/>
    <a:srgbClr val="339966"/>
    <a:srgbClr val="003399"/>
    <a:srgbClr val="308CA2"/>
    <a:srgbClr val="3F6717"/>
    <a:srgbClr val="90D6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2" autoAdjust="0"/>
    <p:restoredTop sz="86475" autoAdjust="0"/>
  </p:normalViewPr>
  <p:slideViewPr>
    <p:cSldViewPr>
      <p:cViewPr varScale="1">
        <p:scale>
          <a:sx n="74" d="100"/>
          <a:sy n="74" d="100"/>
        </p:scale>
        <p:origin x="-1459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522605484125849"/>
          <c:y val="0.11125580063753603"/>
          <c:w val="0.24212881261056468"/>
          <c:h val="0.524807649238268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dLbls/>
        <c:shape val="box"/>
        <c:axId val="101398016"/>
        <c:axId val="101399552"/>
        <c:axId val="0"/>
      </c:bar3DChart>
      <c:catAx>
        <c:axId val="101398016"/>
        <c:scaling>
          <c:orientation val="minMax"/>
        </c:scaling>
        <c:axPos val="b"/>
        <c:numFmt formatCode="General" sourceLinked="1"/>
        <c:tickLblPos val="nextTo"/>
        <c:crossAx val="101399552"/>
        <c:crosses val="autoZero"/>
        <c:auto val="1"/>
        <c:lblAlgn val="ctr"/>
        <c:lblOffset val="100"/>
      </c:catAx>
      <c:valAx>
        <c:axId val="101399552"/>
        <c:scaling>
          <c:orientation val="minMax"/>
        </c:scaling>
        <c:axPos val="l"/>
        <c:majorGridlines/>
        <c:numFmt formatCode="General" sourceLinked="1"/>
        <c:tickLblPos val="nextTo"/>
        <c:crossAx val="101398016"/>
        <c:crosses val="autoZero"/>
        <c:crossBetween val="between"/>
      </c:valAx>
      <c:spPr>
        <a:noFill/>
        <a:ln w="42568">
          <a:noFill/>
        </a:ln>
      </c:spPr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0"/>
              <c:layout>
                <c:manualLayout>
                  <c:x val="-5.4012345679012363E-2"/>
                  <c:y val="6.73447838614677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52597836412079E-2"/>
                  <c:y val="8.137494716594016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925925925923E-2"/>
                  <c:y val="5.61206532178897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728395061728392E-2"/>
                  <c:y val="7.29568491832566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025210084033625E-2"/>
                  <c:y val="5.858861005167954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901234567901411E-2"/>
                  <c:y val="7.576288184415150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123456790123344E-2"/>
                  <c:y val="7.5762881844151503E-2"/>
                </c:manualLayout>
              </c:layout>
              <c:tx>
                <c:rich>
                  <a:bodyPr/>
                  <a:lstStyle/>
                  <a:p>
                    <a:r>
                      <a:rPr lang="en-US" sz="1546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 72784</a:t>
                    </a:r>
                    <a:endParaRPr lang="en-US" sz="1546" b="1" dirty="0">
                      <a:solidFill>
                        <a:schemeClr val="accent1">
                          <a:lumMod val="50000"/>
                        </a:schemeClr>
                      </a:solidFill>
                      <a:latin typeface="+mj-lt"/>
                    </a:endParaRPr>
                  </a:p>
                </c:rich>
              </c:tx>
              <c:dLblPos val="r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46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98119</c:v>
                </c:pt>
                <c:pt idx="1">
                  <c:v>95956</c:v>
                </c:pt>
                <c:pt idx="2">
                  <c:v>92865</c:v>
                </c:pt>
                <c:pt idx="3">
                  <c:v>90772</c:v>
                </c:pt>
                <c:pt idx="4">
                  <c:v>83716</c:v>
                </c:pt>
                <c:pt idx="5">
                  <c:v>73182</c:v>
                </c:pt>
                <c:pt idx="6">
                  <c:v>72784</c:v>
                </c:pt>
              </c:numCache>
            </c:numRef>
          </c:val>
        </c:ser>
        <c:dLbls>
          <c:showVal val="1"/>
        </c:dLbls>
        <c:marker val="1"/>
        <c:axId val="108498304"/>
        <c:axId val="108500096"/>
      </c:lineChart>
      <c:catAx>
        <c:axId val="108498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08500096"/>
        <c:crosses val="autoZero"/>
        <c:auto val="1"/>
        <c:lblAlgn val="ctr"/>
        <c:lblOffset val="100"/>
      </c:catAx>
      <c:valAx>
        <c:axId val="108500096"/>
        <c:scaling>
          <c:orientation val="minMax"/>
          <c:min val="50000"/>
        </c:scaling>
        <c:axPos val="l"/>
        <c:majorGridlines/>
        <c:numFmt formatCode="General" sourceLinked="0"/>
        <c:majorTickMark val="none"/>
        <c:tickLblPos val="nextTo"/>
        <c:txPr>
          <a:bodyPr/>
          <a:lstStyle/>
          <a:p>
            <a:pPr>
              <a:defRPr sz="1353" b="0">
                <a:latin typeface="+mj-lt"/>
              </a:defRPr>
            </a:pPr>
            <a:endParaRPr lang="ru-RU"/>
          </a:p>
        </c:txPr>
        <c:crossAx val="108498304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plotVisOnly val="1"/>
    <c:dispBlanksAs val="zero"/>
  </c:chart>
  <c:txPr>
    <a:bodyPr/>
    <a:lstStyle/>
    <a:p>
      <a:pPr>
        <a:defRPr sz="174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/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998655242010143E-2"/>
          <c:y val="7.0707073214999083E-2"/>
          <c:w val="0.51061297008665629"/>
          <c:h val="0.87638341248242524"/>
        </c:manualLayout>
      </c:layout>
      <c:doughnutChart>
        <c:varyColors val="1"/>
        <c:dLbls>
          <c:showPercent val="1"/>
        </c:dLbls>
        <c:firstSliceAng val="0"/>
        <c:holeSize val="75"/>
      </c:doughnut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764343892345297"/>
          <c:y val="7.1832052141817412E-2"/>
          <c:w val="0.31953900376809985"/>
          <c:h val="0.876608647737032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26T12:35:46.586" idx="1">
    <p:pos x="5625" y="765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FC87D-5635-4482-9189-EDE2C963D87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7649A8-6BFC-4BA2-BCBF-B849981E6C47}">
      <dgm:prSet custT="1"/>
      <dgm:spPr/>
      <dgm:t>
        <a:bodyPr/>
        <a:lstStyle/>
        <a:p>
          <a:pPr rtl="0"/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Формування відповідального батьківства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BE1C028-467A-4CB4-BC08-39E76E128FBC}" type="parTrans" cxnId="{606F4DD9-8C22-4F2E-8386-08149DBC47D3}">
      <dgm:prSet/>
      <dgm:spPr/>
      <dgm:t>
        <a:bodyPr/>
        <a:lstStyle/>
        <a:p>
          <a:endParaRPr lang="ru-RU"/>
        </a:p>
      </dgm:t>
    </dgm:pt>
    <dgm:pt modelId="{D8657DC0-2559-4F28-A7B1-62AA1E40B7F0}" type="sibTrans" cxnId="{606F4DD9-8C22-4F2E-8386-08149DBC47D3}">
      <dgm:prSet/>
      <dgm:spPr/>
      <dgm:t>
        <a:bodyPr/>
        <a:lstStyle/>
        <a:p>
          <a:endParaRPr lang="ru-RU"/>
        </a:p>
      </dgm:t>
    </dgm:pt>
    <dgm:pt modelId="{FD2D3F7C-5026-49AB-B05C-0CF5F8FF438D}">
      <dgm:prSet custT="1"/>
      <dgm:spPr/>
      <dgm:t>
        <a:bodyPr/>
        <a:lstStyle/>
        <a:p>
          <a:pPr rtl="0"/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Належне виконання посадовими особами місцевого самоврядування своїх обов’язків щодо  охорони дитинства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BBB9C1C-A57B-4424-B93F-C28E9FDDE0E6}" type="parTrans" cxnId="{18A76379-3A87-43E4-888F-D1D0B3324766}">
      <dgm:prSet/>
      <dgm:spPr/>
      <dgm:t>
        <a:bodyPr/>
        <a:lstStyle/>
        <a:p>
          <a:endParaRPr lang="ru-RU"/>
        </a:p>
      </dgm:t>
    </dgm:pt>
    <dgm:pt modelId="{D627DC5F-B234-46DF-A05B-77926168CBCC}" type="sibTrans" cxnId="{18A76379-3A87-43E4-888F-D1D0B3324766}">
      <dgm:prSet/>
      <dgm:spPr/>
      <dgm:t>
        <a:bodyPr/>
        <a:lstStyle/>
        <a:p>
          <a:endParaRPr lang="ru-RU"/>
        </a:p>
      </dgm:t>
    </dgm:pt>
    <dgm:pt modelId="{0193C342-2BC1-47BC-A36A-E93BFC6D9FD6}" type="pres">
      <dgm:prSet presAssocID="{CD9FC87D-5635-4482-9189-EDE2C963D87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921CD-123E-4D4A-BF60-A981B3D0796B}" type="pres">
      <dgm:prSet presAssocID="{CD9FC87D-5635-4482-9189-EDE2C963D87A}" presName="divider" presStyleLbl="fgShp" presStyleIdx="0" presStyleCnt="1"/>
      <dgm:spPr/>
    </dgm:pt>
    <dgm:pt modelId="{04DF7F91-71BB-4CDE-B975-B6672AA9B509}" type="pres">
      <dgm:prSet presAssocID="{0A7649A8-6BFC-4BA2-BCBF-B849981E6C47}" presName="downArrow" presStyleLbl="node1" presStyleIdx="0" presStyleCnt="2"/>
      <dgm:spPr/>
    </dgm:pt>
    <dgm:pt modelId="{02F6B074-E15C-4AB8-8C91-AA92C27DAFB8}" type="pres">
      <dgm:prSet presAssocID="{0A7649A8-6BFC-4BA2-BCBF-B849981E6C4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310A2-658C-450D-9524-9AF0D92B7548}" type="pres">
      <dgm:prSet presAssocID="{FD2D3F7C-5026-49AB-B05C-0CF5F8FF438D}" presName="upArrow" presStyleLbl="node1" presStyleIdx="1" presStyleCnt="2"/>
      <dgm:spPr/>
    </dgm:pt>
    <dgm:pt modelId="{B03E3821-4DF6-4A83-860B-1871467DE2D6}" type="pres">
      <dgm:prSet presAssocID="{FD2D3F7C-5026-49AB-B05C-0CF5F8FF438D}" presName="upArrowText" presStyleLbl="revTx" presStyleIdx="1" presStyleCnt="2" custScaleX="11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5A8D4-1A24-4A60-9B09-E52C3CE3FA42}" type="presOf" srcId="{0A7649A8-6BFC-4BA2-BCBF-B849981E6C47}" destId="{02F6B074-E15C-4AB8-8C91-AA92C27DAFB8}" srcOrd="0" destOrd="0" presId="urn:microsoft.com/office/officeart/2005/8/layout/arrow3"/>
    <dgm:cxn modelId="{606F4DD9-8C22-4F2E-8386-08149DBC47D3}" srcId="{CD9FC87D-5635-4482-9189-EDE2C963D87A}" destId="{0A7649A8-6BFC-4BA2-BCBF-B849981E6C47}" srcOrd="0" destOrd="0" parTransId="{5BE1C028-467A-4CB4-BC08-39E76E128FBC}" sibTransId="{D8657DC0-2559-4F28-A7B1-62AA1E40B7F0}"/>
    <dgm:cxn modelId="{18A76379-3A87-43E4-888F-D1D0B3324766}" srcId="{CD9FC87D-5635-4482-9189-EDE2C963D87A}" destId="{FD2D3F7C-5026-49AB-B05C-0CF5F8FF438D}" srcOrd="1" destOrd="0" parTransId="{ABBB9C1C-A57B-4424-B93F-C28E9FDDE0E6}" sibTransId="{D627DC5F-B234-46DF-A05B-77926168CBCC}"/>
    <dgm:cxn modelId="{8DF82DBE-89F3-45F3-8CE9-54DFC1C45939}" type="presOf" srcId="{CD9FC87D-5635-4482-9189-EDE2C963D87A}" destId="{0193C342-2BC1-47BC-A36A-E93BFC6D9FD6}" srcOrd="0" destOrd="0" presId="urn:microsoft.com/office/officeart/2005/8/layout/arrow3"/>
    <dgm:cxn modelId="{2281DEAF-537D-48A5-97C9-30118D6337F4}" type="presOf" srcId="{FD2D3F7C-5026-49AB-B05C-0CF5F8FF438D}" destId="{B03E3821-4DF6-4A83-860B-1871467DE2D6}" srcOrd="0" destOrd="0" presId="urn:microsoft.com/office/officeart/2005/8/layout/arrow3"/>
    <dgm:cxn modelId="{4810A17F-0A83-42BA-A8F5-13DFE073398E}" type="presParOf" srcId="{0193C342-2BC1-47BC-A36A-E93BFC6D9FD6}" destId="{CB3921CD-123E-4D4A-BF60-A981B3D0796B}" srcOrd="0" destOrd="0" presId="urn:microsoft.com/office/officeart/2005/8/layout/arrow3"/>
    <dgm:cxn modelId="{7A2AD577-A7A6-4D3F-AAC2-187D7ADDF4A4}" type="presParOf" srcId="{0193C342-2BC1-47BC-A36A-E93BFC6D9FD6}" destId="{04DF7F91-71BB-4CDE-B975-B6672AA9B509}" srcOrd="1" destOrd="0" presId="urn:microsoft.com/office/officeart/2005/8/layout/arrow3"/>
    <dgm:cxn modelId="{F160623A-87D2-4110-911C-254FECE26C6B}" type="presParOf" srcId="{0193C342-2BC1-47BC-A36A-E93BFC6D9FD6}" destId="{02F6B074-E15C-4AB8-8C91-AA92C27DAFB8}" srcOrd="2" destOrd="0" presId="urn:microsoft.com/office/officeart/2005/8/layout/arrow3"/>
    <dgm:cxn modelId="{546E7A1F-0D4F-46C3-9892-335EBFE1ABE4}" type="presParOf" srcId="{0193C342-2BC1-47BC-A36A-E93BFC6D9FD6}" destId="{1FD310A2-658C-450D-9524-9AF0D92B7548}" srcOrd="3" destOrd="0" presId="urn:microsoft.com/office/officeart/2005/8/layout/arrow3"/>
    <dgm:cxn modelId="{60A6D961-9D3F-47D7-B66B-D31CDEA4605D}" type="presParOf" srcId="{0193C342-2BC1-47BC-A36A-E93BFC6D9FD6}" destId="{B03E3821-4DF6-4A83-860B-1871467DE2D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21CD-123E-4D4A-BF60-A981B3D0796B}">
      <dsp:nvSpPr>
        <dsp:cNvPr id="0" name=""/>
        <dsp:cNvSpPr/>
      </dsp:nvSpPr>
      <dsp:spPr>
        <a:xfrm rot="21300000">
          <a:off x="22639" y="1624879"/>
          <a:ext cx="7332356" cy="83966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F7F91-71BB-4CDE-B975-B6672AA9B509}">
      <dsp:nvSpPr>
        <dsp:cNvPr id="0" name=""/>
        <dsp:cNvSpPr/>
      </dsp:nvSpPr>
      <dsp:spPr>
        <a:xfrm>
          <a:off x="885316" y="204471"/>
          <a:ext cx="2213290" cy="163577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6B074-E15C-4AB8-8C91-AA92C27DAFB8}">
      <dsp:nvSpPr>
        <dsp:cNvPr id="0" name=""/>
        <dsp:cNvSpPr/>
      </dsp:nvSpPr>
      <dsp:spPr>
        <a:xfrm>
          <a:off x="3910147" y="0"/>
          <a:ext cx="2360843" cy="171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Формування відповідального батьківства 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910147" y="0"/>
        <a:ext cx="2360843" cy="1717558"/>
      </dsp:txXfrm>
    </dsp:sp>
    <dsp:sp modelId="{1FD310A2-658C-450D-9524-9AF0D92B7548}">
      <dsp:nvSpPr>
        <dsp:cNvPr id="0" name=""/>
        <dsp:cNvSpPr/>
      </dsp:nvSpPr>
      <dsp:spPr>
        <a:xfrm>
          <a:off x="4279028" y="2249183"/>
          <a:ext cx="2213290" cy="163577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E3821-4DF6-4A83-860B-1871467DE2D6}">
      <dsp:nvSpPr>
        <dsp:cNvPr id="0" name=""/>
        <dsp:cNvSpPr/>
      </dsp:nvSpPr>
      <dsp:spPr>
        <a:xfrm>
          <a:off x="936109" y="2371866"/>
          <a:ext cx="2701914" cy="171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rPr>
            <a:t>Належне виконання посадовими особами місцевого самоврядування своїх обов’язків щодо  охорони дитинства</a:t>
          </a:r>
          <a:endParaRPr lang="ru-RU" sz="18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936109" y="2371866"/>
        <a:ext cx="2701914" cy="1717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0.99082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881934" cy="400052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F9B6-E49C-4F67-885F-113C0CD6135F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08E6-9265-4F8C-9B20-CB828BB14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328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1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4/27/2017 2:27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9440646"/>
            <a:ext cx="6126480" cy="496967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26479" y="9440646"/>
            <a:ext cx="679145" cy="496967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4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4/27/2017 2:28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52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4/27/2017 2:28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5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91E425-A07C-4AEE-A445-76992170839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136701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.ua/url?sa=i&amp;rct=j&amp;q=&amp;esrc=s&amp;source=images&amp;cd=&amp;cad=rja&amp;uact=8&amp;ved=0ahUKEwigvtr16L_TAhXEbZoKHSzAClwQjRwIBw&amp;url=http://lebedinromashka.org.ua/prava-ditini/&amp;psig=AFQjCNHAbL9rgXbTUskapL5RpSBoWu4v8Q&amp;ust=149321681349538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681913" cy="2660306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прав дітей </a:t>
            </a:r>
            <a:b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територіальній громаді</a:t>
            </a:r>
            <a:endParaRPr lang="uk-UA" sz="4400" b="1" i="0" spc="-15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720080" cy="97497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260648"/>
            <a:ext cx="7681913" cy="64807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defTabSz="914400"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Міністерство соціальної  </a:t>
            </a:r>
          </a:p>
          <a:p>
            <a:pPr defTabSz="914400">
              <a:spcBef>
                <a:spcPts val="0"/>
              </a:spcBef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політики України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635896" y="4869160"/>
            <a:ext cx="5112568" cy="11521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Колбаса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Р. С.</a:t>
            </a:r>
          </a:p>
          <a:p>
            <a:pPr algn="r"/>
            <a:endParaRPr lang="uk-UA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Департаменту захисту прав дітей              та усиновлення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Мінсоцполітики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6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15290" cy="792088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Відповідальність територіальної громади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1124744"/>
            <a:ext cx="8186766" cy="42350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 життя і здоров'я дітей, виховання відповідального батьківства та запобігання соціальному сирітству</a:t>
            </a: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Своєчасне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виявлення дітей, які залишилися без батьківського піклування, сімей з дітьми, які перебувають у складних життєвих обставинах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 сім’ям з дітьми якісних соціальних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послуг,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спрямованих на підтримку виховної функції сім’ї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Зменшення кількості дітей, які перебувають поза сімейним оточенням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Активний розвиток сімейних форм виховання дітей-сиріт та дітей, позбавлених батьківського піклування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82000" cy="443198"/>
          </a:xfrm>
        </p:spPr>
        <p:txBody>
          <a:bodyPr/>
          <a:lstStyle/>
          <a:p>
            <a:pPr algn="ctr"/>
            <a:r>
              <a:rPr lang="uk-UA" sz="3200" b="1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Повноваження </a:t>
            </a:r>
            <a:endParaRPr lang="ru-RU" sz="3200" b="1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3568" y="1214422"/>
            <a:ext cx="7560840" cy="4567503"/>
          </a:xfrm>
        </p:spPr>
        <p:txBody>
          <a:bodyPr/>
          <a:lstStyle/>
          <a:p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Реалізація прав дітей належить до повноважень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 структурних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</a:p>
          <a:p>
            <a:pPr lvl="1"/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 - виховання та навчання</a:t>
            </a:r>
          </a:p>
          <a:p>
            <a:pPr lvl="1"/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охорони здоров’я – медична допомога</a:t>
            </a:r>
          </a:p>
          <a:p>
            <a:pPr lvl="1"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соціального захисту населення – виплата державної допомоги, пенсії, стипендії, надання соціальних послуг</a:t>
            </a:r>
          </a:p>
          <a:p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у справах дітей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виявлення та облік дітей у складних життєвих обставинах,  влаштування дітей, які залишились без батьківського піклування, контроль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реалізацією прав дітей усіма органами, їх структурними підрозділами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342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86397"/>
          </a:xfrm>
        </p:spPr>
        <p:txBody>
          <a:bodyPr/>
          <a:lstStyle/>
          <a:p>
            <a:pPr algn="ctr"/>
            <a:r>
              <a:rPr lang="uk-UA" sz="3200" b="1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3200" b="1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3200" b="1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Правові засади </a:t>
            </a:r>
            <a:r>
              <a:rPr lang="uk-UA" sz="3200" b="1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діяльності ССД</a:t>
            </a:r>
            <a:endParaRPr lang="ru-RU" sz="3200" b="1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71472" y="1500174"/>
            <a:ext cx="8191528" cy="46693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 ООН про права дитини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Закони України</a:t>
            </a:r>
          </a:p>
          <a:p>
            <a:pPr lvl="1">
              <a:spcAft>
                <a:spcPts val="600"/>
              </a:spcAft>
            </a:pP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місцеве самоврядування в </a:t>
            </a: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Україніˮ</a:t>
            </a:r>
            <a:endParaRPr lang="uk-UA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добровільне об’єднання територіальних </a:t>
            </a: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громад”</a:t>
            </a:r>
            <a:endParaRPr lang="uk-UA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„Про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 і служби у справах дітей та спеціальні установи для </a:t>
            </a:r>
            <a:r>
              <a:rPr lang="uk-UA" sz="23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дітейˮ</a:t>
            </a:r>
            <a:endParaRPr lang="uk-UA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провадження органами опіки і піклування діяльності, пов’язаної із захистом 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 дитини, затверджений 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постановою КМУ від 24 вересня 2008 р. </a:t>
            </a:r>
            <a:r>
              <a:rPr lang="uk-UA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866</a:t>
            </a:r>
            <a:endParaRPr lang="ru-RU" sz="23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29604" cy="1162050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Служба у справах дітей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472" y="1916832"/>
            <a:ext cx="8115328" cy="32562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Служба у справах дітей виконавчого органу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об’єднаної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територіальної громади</a:t>
            </a:r>
          </a:p>
          <a:p>
            <a:pPr lvl="1"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штатна чисельність: один працівник служби не більше ніж на одну тисячу дітей, але не менше одного працівника на об’єднану територіальну громаду</a:t>
            </a:r>
          </a:p>
          <a:p>
            <a:pPr lvl="1"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юридичної особи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>
              <a:spcBef>
                <a:spcPts val="0"/>
              </a:spcBef>
              <a:buNone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r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України „Про органи і служби у справах дітей </a:t>
            </a:r>
          </a:p>
          <a:p>
            <a:pPr lvl="1" algn="r">
              <a:spcBef>
                <a:spcPts val="0"/>
              </a:spcBef>
              <a:buNone/>
            </a:pP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спеціальні установи для </a:t>
            </a:r>
            <a:r>
              <a:rPr lang="uk-UA" sz="20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дітей”</a:t>
            </a:r>
            <a:r>
              <a:rPr lang="uk-UA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ст.4</a:t>
            </a:r>
            <a:endParaRPr lang="ru-RU" sz="20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28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6722"/>
            <a:ext cx="5616624" cy="997196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 у громаді </a:t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захисту прав дітей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700808"/>
            <a:ext cx="8382000" cy="39611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виявлення дітей, залишених без батьківського піклування</a:t>
            </a:r>
          </a:p>
          <a:p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вжиття негайних заходів для прийняття рішення про відібрання дитини: </a:t>
            </a:r>
          </a:p>
          <a:p>
            <a:pPr lvl="1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 умов проживання (перебування) дитини;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особи дитини;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клопотання до органу опіки та піклування та проекту рішення про негайне відібрання дитини;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 реалізація рішення про негайне відібрання дитини;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uk-UA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надання дитині екстреної допомоги, у тому числі медичної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тимчасового влаштування дитини, залишеної без батьківського піклування</a:t>
            </a:r>
          </a:p>
          <a:p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 рішення про доцільність /недоцільність повернення дитини, залишеної без батьківського піклування, до батьків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088"/>
            <a:ext cx="1444877" cy="12924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4496"/>
            <a:ext cx="5616624" cy="997196"/>
          </a:xfrm>
        </p:spPr>
        <p:txBody>
          <a:bodyPr/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 у громаді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захисту </a:t>
            </a: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прав дітей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700808"/>
            <a:ext cx="8548718" cy="37117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індивідуального плану соціального захисту дитини-сироти та дитини, позбавленої батьківського піклування, узгодження його на комісії з питань захисту прав дитини, контроль за виконанням </a:t>
            </a:r>
          </a:p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здійснення контролю за умовами влаштування, утримання і виховання дітей у сім'ях опікунів, піклувальників, дитячих будинках сімейного типу, прийомних сім'ях</a:t>
            </a:r>
          </a:p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із соціально-правового захисту дітей</a:t>
            </a:r>
          </a:p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 повідомлень про дітей, які можуть перебувати у складних життєвих обставинах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6862"/>
            <a:ext cx="1444877" cy="12924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696744" cy="997196"/>
          </a:xfrm>
        </p:spPr>
        <p:txBody>
          <a:bodyPr/>
          <a:lstStyle/>
          <a:p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 у громаді </a:t>
            </a:r>
            <a:br>
              <a:rPr lang="uk-UA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захисту прав дітей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714488"/>
            <a:ext cx="8382000" cy="469359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ведення обліку дітей, які перебувають у складних життєвих обставинах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захисту житлових та майнових прав дітей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соціального захисту внутрішньо переміщених дітей 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допиті малолітніх та неповнолітніх свідків; судовому розгляді за участі неповнолітнього обвинуваченого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цільовим використанням аліментів</a:t>
            </a:r>
          </a:p>
          <a:p>
            <a:pPr>
              <a:spcAft>
                <a:spcPts val="6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перевірка, у разі необхідності, умов роботи працівників молодше 18  років на підприємствах, в установах та організаціях незалежно від форми власності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45" y="178392"/>
            <a:ext cx="1440160" cy="12925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6722"/>
            <a:ext cx="5616624" cy="997196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 у громаді 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(міста)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захисту прав дітей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700808"/>
            <a:ext cx="8382000" cy="3631763"/>
          </a:xfrm>
        </p:spPr>
        <p:txBody>
          <a:bodyPr/>
          <a:lstStyle/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реєстрація народження підкинутої, знайденої дитини, </a:t>
            </a:r>
            <a:r>
              <a:rPr lang="uk-UA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покинутої в пологовому будинку, іншому закладі охорони здоров’я, а також дитини, мати якої померла чи місце проживання матері встановити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</a:p>
          <a:p>
            <a:pPr>
              <a:buFont typeface="Arial" pitchFamily="34" charset="0"/>
              <a:buChar char="•"/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 та оформлення документів для прийняття рішення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 дитині статусу дитини-сироти або дитини, позбавленої батьківського піклування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вжиття заходів щодо усиновлення дітей-сиріт та дітей, позбавлених батьківського піклування </a:t>
            </a:r>
            <a:endParaRPr lang="uk-UA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вжиття заходів для прийняття рішення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влаштування дітей-сиріт, дітей, позбавлених батьківського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піклування 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088"/>
            <a:ext cx="1444877" cy="12924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6722"/>
            <a:ext cx="5616624" cy="886397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Діяльність у громаді 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(міста)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щодо захисту прав дітей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81000" y="1285860"/>
            <a:ext cx="8548718" cy="5502565"/>
          </a:xfrm>
        </p:spPr>
        <p:txBody>
          <a:bodyPr/>
          <a:lstStyle/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документів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вжиття заходів для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 рішення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влаштування дитини-сироти, дитини, позбавленої батьківського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піклування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вжиття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заходів щодо повернення до України позбавлених батьківського піклування дітей, які є громадянами України: взаємодія із закордонними дипломатичними установами України, організація зустрічі дитини на території України, її тимчасового влаштування </a:t>
            </a:r>
            <a:endParaRPr lang="uk-UA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забезпечення соціального захисту дітей, розлучених із сім’єю, дітей-біженців, дітей, які потребують додаткового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захисту</a:t>
            </a: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організаційне та методичне забезпечення комісії з питань захисту прав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</a:p>
          <a:p>
            <a:pPr>
              <a:spcAft>
                <a:spcPts val="6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підготовка рішень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висновківоргану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опіки і піклування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розгляді судом спорів щодо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1444877" cy="12924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06524"/>
          </a:xfrm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</a:pPr>
            <a:r>
              <a:rPr lang="uk-UA" sz="3200" b="1" i="0" spc="-150" dirty="0" smtClean="0">
                <a:solidFill>
                  <a:srgbClr val="1D4775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Ми повинні забезпечити права своїм дітям</a:t>
            </a:r>
            <a:endParaRPr lang="ru-RU" sz="3200" b="1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867172"/>
            <a:ext cx="4320480" cy="60652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defTabSz="914400">
              <a:spcBef>
                <a:spcPts val="0"/>
              </a:spcBef>
            </a:pP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cs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043608" y="1268760"/>
          <a:ext cx="7416824" cy="409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448792"/>
            <a:ext cx="5576577" cy="379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76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547664" y="4149080"/>
            <a:ext cx="7229872" cy="1874359"/>
          </a:xfrm>
        </p:spPr>
        <p:txBody>
          <a:bodyPr/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uk-UA" sz="3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 дітей </a:t>
            </a:r>
            <a:r>
              <a:rPr lang="uk-UA" sz="3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першочерговими</a:t>
            </a:r>
          </a:p>
          <a:p>
            <a:pPr marL="0" indent="0" algn="r">
              <a:buNone/>
            </a:pPr>
            <a:r>
              <a:rPr lang="uk-UA" sz="1600" i="1" dirty="0" smtClean="0">
                <a:solidFill>
                  <a:schemeClr val="tx2"/>
                </a:solidFill>
              </a:rPr>
              <a:t>Конвенція ООН про права дитини </a:t>
            </a:r>
          </a:p>
          <a:p>
            <a:pPr marL="0" indent="0" algn="r">
              <a:buNone/>
            </a:pPr>
            <a:r>
              <a:rPr lang="uk-UA" sz="1600" i="1" dirty="0" smtClean="0">
                <a:solidFill>
                  <a:schemeClr val="tx2"/>
                </a:solidFill>
              </a:rPr>
              <a:t>ст. 19,37</a:t>
            </a:r>
            <a:endParaRPr lang="ru-RU" sz="1600" i="1" dirty="0">
              <a:solidFill>
                <a:schemeClr val="tx2"/>
              </a:solidFill>
            </a:endParaRPr>
          </a:p>
        </p:txBody>
      </p:sp>
      <p:pic>
        <p:nvPicPr>
          <p:cNvPr id="7" name="Рисунок 6" descr="Картинки по запросу картинки права дитини">
            <a:hlinkClick r:id="rId2" tgtFrame="&quot;_blank&quot;"/>
          </p:cNvPr>
          <p:cNvPicPr/>
          <p:nvPr/>
        </p:nvPicPr>
        <p:blipFill>
          <a:blip r:embed="rId3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07024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86536" y="419016"/>
            <a:ext cx="4191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i="1" cap="all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600" b="1" i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uk-UA" sz="3200" i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                             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3200" i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 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3200" i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uk-UA" sz="3200" i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uk-UA" sz="3200" i="1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Картинки по запросу картинки знак восклицания"/>
          <p:cNvSpPr>
            <a:spLocks noChangeAspect="1" noChangeArrowheads="1"/>
          </p:cNvSpPr>
          <p:nvPr/>
        </p:nvSpPr>
        <p:spPr bwMode="auto">
          <a:xfrm>
            <a:off x="-31750" y="-136525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картинки знак восклицания"/>
          <p:cNvSpPr>
            <a:spLocks noChangeAspect="1" noChangeArrowheads="1"/>
          </p:cNvSpPr>
          <p:nvPr/>
        </p:nvSpPr>
        <p:spPr bwMode="auto">
          <a:xfrm>
            <a:off x="120650" y="15875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4" y="4149080"/>
            <a:ext cx="1306629" cy="14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551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82000" cy="1643074"/>
          </a:xfrm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агальна чисельність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25 років зменшилася на 4 ,9 млн. осіб, 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 питома вага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загальній чисельності населення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скоротилася 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 25,6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  17,9%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b="1" i="0" spc="-150" dirty="0">
              <a:solidFill>
                <a:srgbClr val="1D4775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488766838"/>
              </p:ext>
            </p:extLst>
          </p:nvPr>
        </p:nvGraphicFramePr>
        <p:xfrm>
          <a:off x="285720" y="1412776"/>
          <a:ext cx="850112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43256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27" y="260648"/>
            <a:ext cx="8382000" cy="886397"/>
          </a:xfrm>
        </p:spPr>
        <p:txBody>
          <a:bodyPr/>
          <a:lstStyle/>
          <a:p>
            <a:pPr algn="just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дітей-сиріт і дітей, позбавлених батьківського піклування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"/>
          <p:cNvGraphicFramePr>
            <a:graphicFrameLocks noChangeAspect="1"/>
          </p:cNvGraphicFramePr>
          <p:nvPr/>
        </p:nvGraphicFramePr>
        <p:xfrm>
          <a:off x="285720" y="1643050"/>
          <a:ext cx="871543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3016910"/>
              </p:ext>
            </p:extLst>
          </p:nvPr>
        </p:nvGraphicFramePr>
        <p:xfrm>
          <a:off x="428596" y="1214422"/>
          <a:ext cx="8501122" cy="426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1292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27" y="260648"/>
            <a:ext cx="8382000" cy="44319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 дітей в інтернатних закладах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27" y="1484784"/>
            <a:ext cx="3277769" cy="182895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95936" y="1500175"/>
            <a:ext cx="4648030" cy="181588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97 тис. дітей в інтернатних закладах,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88,3 тис. – діти, які мають батьків</a:t>
            </a:r>
          </a:p>
          <a:p>
            <a:pPr algn="just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86 тис. дітей у закладах системи освіти, понад 46 тис. з яких не мають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серйозних вад розвитку або захворювань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lum contrast="-20000"/>
          </a:blip>
          <a:stretch>
            <a:fillRect/>
          </a:stretch>
        </p:blipFill>
        <p:spPr>
          <a:xfrm>
            <a:off x="755576" y="3933056"/>
            <a:ext cx="1931850" cy="93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95935" y="3861048"/>
            <a:ext cx="4744191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just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8,7 тис. (8%) дітей-сиріт, дітей, позбавлених батьківського піклування, з них понад 7 тис.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дітей у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інтернатних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закладах системи освіти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800" y="3933056"/>
            <a:ext cx="942287" cy="360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uk-UA" sz="2600" dirty="0" smtClean="0"/>
              <a:t> </a:t>
            </a:r>
            <a:endParaRPr lang="uk-UA" sz="3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292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3"/>
          <p:cNvSpPr>
            <a:spLocks noGrp="1"/>
          </p:cNvSpPr>
          <p:nvPr>
            <p:ph type="body" idx="2"/>
          </p:nvPr>
        </p:nvSpPr>
        <p:spPr>
          <a:xfrm>
            <a:off x="3143250" y="1714500"/>
            <a:ext cx="5715000" cy="500063"/>
          </a:xfrm>
        </p:spPr>
        <p:txBody>
          <a:bodyPr/>
          <a:lstStyle/>
          <a:p>
            <a:pPr eaLnBrk="1" hangingPunct="1"/>
            <a:endParaRPr lang="uk-UA" altLang="uk-UA" b="1" smtClean="0">
              <a:solidFill>
                <a:schemeClr val="tx2"/>
              </a:solidFill>
            </a:endParaRPr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  <a:p>
            <a:pPr eaLnBrk="1" hangingPunct="1"/>
            <a:endParaRPr lang="uk-UA" altLang="uk-UA" b="1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500042"/>
            <a:ext cx="7889530" cy="785817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Батьківська  безвідповідальність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95313" y="1341205"/>
            <a:ext cx="3096344" cy="10380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-15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03608092"/>
              </p:ext>
            </p:extLst>
          </p:nvPr>
        </p:nvGraphicFramePr>
        <p:xfrm>
          <a:off x="3643306" y="714356"/>
          <a:ext cx="535785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94292" y="1412776"/>
            <a:ext cx="8043890" cy="49521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Майже 41 тис. дітей виплачується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допомога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зв’язку з ухилянням батьків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сплати аліментів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тисяч дітей щороку сиротіють (алкоголізм, наркоманія, безвідповідальне ставлення батьків, жорстоке поводження з дитиною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році </a:t>
            </a:r>
          </a:p>
          <a:p>
            <a:pPr lvl="1">
              <a:spcAft>
                <a:spcPts val="18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відносно 5 095 дітей батьки позбавлені батьківських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 (у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–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відносно 4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дітей)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18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738 дітей відібрано впродовж року в батьків без позбавлення батьків батьківських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 (у 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р.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відібрано 572 дітей)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932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276011"/>
            <a:ext cx="7644763" cy="44319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Смертність дітей 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95936" y="1844824"/>
            <a:ext cx="3960440" cy="360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uk-UA" sz="2600" dirty="0" smtClean="0"/>
              <a:t> </a:t>
            </a:r>
            <a:endParaRPr lang="uk-UA" sz="2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1800" y="3933056"/>
            <a:ext cx="942287" cy="360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uk-UA" sz="2600" dirty="0" smtClean="0"/>
              <a:t> </a:t>
            </a:r>
            <a:endParaRPr lang="uk-UA" sz="3600" dirty="0">
              <a:solidFill>
                <a:srgbClr val="CC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7601" y="1517948"/>
            <a:ext cx="8343052" cy="384720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Смертність дітей віком до 1 року від зовнішніх причин, які можуть бути усунені за умови якісного догляду і піклування у сім’ї, становить 6% випадків смерті дітей такого віку. </a:t>
            </a:r>
          </a:p>
          <a:p>
            <a:pPr algn="just">
              <a:spcAft>
                <a:spcPts val="12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Смертність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 від навмисних </a:t>
            </a:r>
            <a:r>
              <a:rPr lang="uk-UA" sz="2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самоушкоджень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(включаючи самогубства): у 2014 році - 125 осіб, а 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р.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148 осіб.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Умисне вбивство матір’ю своєї новонародженої дитини: 14 дітей у 2014 році, 11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 –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р.,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– 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р..</a:t>
            </a:r>
            <a:endParaRPr lang="uk-UA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Зафіксовані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злочини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неналежного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 обов’язків щодо охорони життя і здоров’я дітей: </a:t>
            </a:r>
            <a:endParaRPr lang="uk-UA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злочин у 2014 році, 75 – 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р.,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 – 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р.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75196"/>
            <a:ext cx="14573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2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1162050"/>
          </a:xfrm>
        </p:spPr>
        <p:txBody>
          <a:bodyPr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Висновки сумної статистики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285860"/>
            <a:ext cx="8043890" cy="478592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 показники засвідчують перебування дитячого населення у глибокій кризі, яку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 попередити</a:t>
            </a:r>
            <a:endParaRPr lang="uk-UA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Недостатня відповідальність територіальних громад</a:t>
            </a:r>
          </a:p>
          <a:p>
            <a:pPr lvl="1"/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збереження життя і здоров’я підростаючого покоління </a:t>
            </a:r>
          </a:p>
          <a:p>
            <a:pPr lvl="1"/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своєчасне виявлення дітей у стані кризи </a:t>
            </a:r>
          </a:p>
          <a:p>
            <a:pPr lvl="1">
              <a:spcAft>
                <a:spcPts val="1200"/>
              </a:spcAft>
            </a:pP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соціальний захист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позбавлених батьківського піклування, та дітей, які перебувають у складних життєвих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обставинах</a:t>
            </a:r>
          </a:p>
          <a:p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Безвідповідальність батьків та недостатньо підтримуючих послуг для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приводять до кризи в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uk-UA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негативних наслідків для дитини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172348" cy="1162050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 попередити?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6040" y="5157192"/>
            <a:ext cx="7858180" cy="775597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 - це особи, які потребують захисту в усіх сферах суспільного життя та на всіх його рівнях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502181189"/>
              </p:ext>
            </p:extLst>
          </p:nvPr>
        </p:nvGraphicFramePr>
        <p:xfrm>
          <a:off x="755577" y="836712"/>
          <a:ext cx="7377636" cy="40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(белое оформление с синей панелью)</Template>
  <TotalTime>4416</TotalTime>
  <Words>1388</Words>
  <Application>Microsoft Office PowerPoint</Application>
  <PresentationFormat>Экран (4:3)</PresentationFormat>
  <Paragraphs>135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1_White with Blue Bar Segoe Template_TP10286789</vt:lpstr>
      <vt:lpstr>Белый текст и шрифт Courier для слайдов с кодом</vt:lpstr>
      <vt:lpstr>Забезпечення прав дітей  в територіальній громаді</vt:lpstr>
      <vt:lpstr>Слайд 2</vt:lpstr>
      <vt:lpstr>Загальна чисельність дітей за 25 років зменшилася на 4 ,9 млн. осіб,  їх питома вага у загальній чисельності населення скоротилася  з  25,6 %   до  17,9%   </vt:lpstr>
      <vt:lpstr>Кількість дітей-сиріт і дітей, позбавлених батьківського піклування</vt:lpstr>
      <vt:lpstr>Кількість дітей в інтернатних закладах</vt:lpstr>
      <vt:lpstr>Батьківська  безвідповідальність</vt:lpstr>
      <vt:lpstr>Смертність дітей </vt:lpstr>
      <vt:lpstr>Висновки сумної статистики</vt:lpstr>
      <vt:lpstr>Як попередити?</vt:lpstr>
      <vt:lpstr>Відповідальність територіальної громади </vt:lpstr>
      <vt:lpstr>Повноваження </vt:lpstr>
      <vt:lpstr> Правові засади діяльності ССД</vt:lpstr>
      <vt:lpstr>Служба у справах дітей</vt:lpstr>
      <vt:lpstr>Діяльність у громаді  щодо захисту прав дітей</vt:lpstr>
      <vt:lpstr>Діяльність у громаді  щодо захисту прав дітей</vt:lpstr>
      <vt:lpstr>Діяльність у громаді  щодо захисту прав дітей</vt:lpstr>
      <vt:lpstr>Діяльність у громаді  (міста) щодо захисту прав дітей</vt:lpstr>
      <vt:lpstr>Діяльність у громаді  (міста) щодо захисту прав дітей</vt:lpstr>
      <vt:lpstr>Ми повинні забезпечити права своїм дітям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Реформа інституційного догляду дітей: ключові ідеї та шляхи реалізації</dc:title>
  <dc:creator>Юля</dc:creator>
  <cp:keywords/>
  <cp:lastModifiedBy>НВ</cp:lastModifiedBy>
  <cp:revision>275</cp:revision>
  <cp:lastPrinted>2017-04-26T10:54:53Z</cp:lastPrinted>
  <dcterms:created xsi:type="dcterms:W3CDTF">2016-10-26T09:03:42Z</dcterms:created>
  <dcterms:modified xsi:type="dcterms:W3CDTF">2017-04-27T03:41:10Z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